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30"/>
  </p:notesMasterIdLst>
  <p:handoutMasterIdLst>
    <p:handoutMasterId r:id="rId31"/>
  </p:handoutMasterIdLst>
  <p:sldIdLst>
    <p:sldId id="317" r:id="rId3"/>
    <p:sldId id="318" r:id="rId4"/>
    <p:sldId id="321" r:id="rId5"/>
    <p:sldId id="322" r:id="rId6"/>
    <p:sldId id="324" r:id="rId7"/>
    <p:sldId id="323" r:id="rId8"/>
    <p:sldId id="326" r:id="rId9"/>
    <p:sldId id="356" r:id="rId10"/>
    <p:sldId id="327" r:id="rId11"/>
    <p:sldId id="328" r:id="rId12"/>
    <p:sldId id="329" r:id="rId13"/>
    <p:sldId id="330" r:id="rId14"/>
    <p:sldId id="331" r:id="rId15"/>
    <p:sldId id="332" r:id="rId16"/>
    <p:sldId id="359" r:id="rId17"/>
    <p:sldId id="333" r:id="rId18"/>
    <p:sldId id="335" r:id="rId19"/>
    <p:sldId id="337" r:id="rId20"/>
    <p:sldId id="338" r:id="rId21"/>
    <p:sldId id="342" r:id="rId22"/>
    <p:sldId id="343" r:id="rId23"/>
    <p:sldId id="346" r:id="rId24"/>
    <p:sldId id="350" r:id="rId25"/>
    <p:sldId id="349" r:id="rId26"/>
    <p:sldId id="352" r:id="rId27"/>
    <p:sldId id="353" r:id="rId28"/>
    <p:sldId id="354" r:id="rId2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21"/>
            <p14:sldId id="322"/>
            <p14:sldId id="324"/>
            <p14:sldId id="323"/>
            <p14:sldId id="326"/>
            <p14:sldId id="356"/>
            <p14:sldId id="327"/>
            <p14:sldId id="328"/>
            <p14:sldId id="329"/>
            <p14:sldId id="330"/>
            <p14:sldId id="331"/>
            <p14:sldId id="332"/>
            <p14:sldId id="359"/>
            <p14:sldId id="333"/>
            <p14:sldId id="335"/>
            <p14:sldId id="337"/>
            <p14:sldId id="338"/>
            <p14:sldId id="342"/>
            <p14:sldId id="343"/>
            <p14:sldId id="346"/>
            <p14:sldId id="350"/>
            <p14:sldId id="349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28/09/2025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69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12" Type="http://schemas.openxmlformats.org/officeDocument/2006/relationships/image" Target="../media/image3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.jp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BDFC5F0-66BD-3BE0-81C7-2A92842DF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9" y="66278"/>
            <a:ext cx="3525416" cy="144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SC 19 – Machine Vision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Cameras and Interfaces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79F72-4997-7A89-073E-7F215244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5E943-E218-FC01-EC8E-5B1DB22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85E474-4C92-97AC-E27F-DACA2C8B161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1EF115B-A19E-1D3F-E15A-6390B722C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From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analog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to digital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439A8-EDC4-D3CD-B2B3-CD817D9FCD0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an array of </a:t>
            </a:r>
            <a:r>
              <a:rPr lang="en-US" b="1" dirty="0"/>
              <a:t>light flux sensors </a:t>
            </a:r>
            <a:r>
              <a:rPr lang="en-US" dirty="0"/>
              <a:t>into </a:t>
            </a:r>
            <a:r>
              <a:rPr lang="en-US" b="1" dirty="0"/>
              <a:t>digital data </a:t>
            </a:r>
            <a:r>
              <a:rPr lang="en-US" dirty="0"/>
              <a:t>called pixels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Digital 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4273511"/>
            <a:ext cx="1340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Digital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6B31D0-FD57-2061-A055-340164F6722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C316436-E29D-1F24-31A6-FB17EA389CC0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CDFB6FF-8810-0F8C-E6ED-8472129F092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3A4096C-0522-2852-A8B6-42900A2C49B2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6B47DAE-1C56-1E1B-E115-0995C6D46C0F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173279-AE95-71EF-6968-06705ADA2AE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D650A21-F0F8-1864-8905-FEB9FCEFC95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61BC13A3-C916-879F-6D19-E4EB9DDE90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9C246B-793B-DBAA-4CDB-B5131988EC10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5EF367-F517-54A8-F11B-55E32FEBBD3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124F5-BAC5-058D-CAA0-9C2925DA7F93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90C6F-F578-7596-5A70-C51D64EEC17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4B10FF-190E-C7C3-1B47-EA6B874E9E1B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400B53-D179-EDBA-7CF0-3D5B0CA6D2ED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B5B6B0-C09F-3000-11D7-9CF7B2987570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6881CA-FFBD-0789-CCDE-741755BF83A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CA9A48-D326-D096-1DF5-63E1EC96DF1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598955-0DC2-C02C-3F73-F4BF2E0F1509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B15EE9-3054-A50A-ACB0-281BEAFED5B7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43B5DE-2089-D64C-10C3-4DEF0018C461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D4B323-7C8D-43B8-BC51-7EFCE273CBCF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630719-A936-BCDF-6175-F8BAB4994398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3E62-8219-FDA0-A462-86DE663DFA8A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8ED9A-79FD-FB37-F824-ADB4646FDE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E4397B-5A1C-306E-6F1F-7877C4A09119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DAA7F-BE4E-F408-1C81-AB02D5D5D93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E073AB-8D00-A732-7F27-07D3B0028B90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9D93EC-FAC3-E3AC-EB62-54BD9D390539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96D77-0BF0-4D83-910E-53D7CF3C472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FCA05C-D132-E0BD-2561-7D8E9345F238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F95A2C-C9A0-A774-A0C8-182789B54E6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C0FA528-E64B-0342-D128-EE202AC9C4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2445B0A-5AF0-F85C-22F6-4FB7BF2871C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00E19F-AACA-59B2-2698-010B752802B3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D2E0BF-5AA6-0662-EB31-C9C4F7E4B8A3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8720A4-AA80-104A-C4B9-D7551CC05449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755C1A-4600-F6B3-81CE-EDF157C0EB5B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20ABE9-19A7-8AF4-E398-944864D8EA4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4433D4-C5B8-7EF1-A157-811BA32E0B00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73555C47-79C7-B37D-B903-A61E3E5D49C2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C71311FE-3D0F-46F9-F5D6-1A42CBCE9E61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3432C5-D0BF-BC6F-C351-430F57C2E4D6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530A308-C300-6EB6-E3DE-4FDA0C0054AE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C16FC19-C6DD-884B-5464-9573E556CAF8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pic>
        <p:nvPicPr>
          <p:cNvPr id="59" name="Image 5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BEA6A95-A50C-E70A-CEFF-F99F20A0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BBE5BF-C7D6-8D25-AD32-A0209B99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C8715401-982B-538E-93EA-54B28050D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C89318-1DFA-1B81-B5BE-6F0F0DC373AA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How an Analog to Digital Converter works 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21B06C-92E1-8FDA-08D6-4020435DF304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E05CF8E-92CB-D439-EBA9-E7C806096450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320474B-7090-212D-DEE9-B78C78BE10F1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C24174-F3D4-9025-60E2-F6EDC084E0A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3ECE7E0-9308-9E30-897E-90DE45081F4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CD8C280-0DC7-5528-DCF3-9930C633644B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73BA58F1-85AE-FEB1-E104-33A0C2FA671A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26F9FA0D-4607-4880-5915-5B1BADC7A61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49C4381-31B4-E1E7-77A1-C11C675735BC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F68188C-2054-3123-A2E9-91271F6C0A9F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FE1CFDB-CBE5-07C7-E2FD-6B43EDA83A78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61A11E4-D308-3C29-284B-62FB2A5526C1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8012D38-14D8-AE44-4190-7F0B861BFEC2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1BA3F4D-E201-630B-1654-97D5326AF9E5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C92B00-F6EA-3210-5AB6-72DF4606DDFE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4DB46EB-F97B-339A-558A-0DB10BABF150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2A6FD1E-66BE-D6C4-89A7-F803C3AE1AEA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EE495536-55BE-968E-B171-60CCCC8007C7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00D8F14-2EF0-D850-1929-52A3C9347197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75A1D99-CA95-E7E7-7B47-E97A446B55A1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04AFB6F3-21D3-D4B0-810D-8BED327FDD97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3D2C658-0429-7ECB-55BB-6BE2A7A63DB5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47D9CC8-4E02-45EC-F5CF-F0C84EC34C9A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FF94638-A593-36A7-CDC1-FF2EC06A58FA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20F6161-6887-CBA2-A8B6-3B258BC7FEC7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F2FB758-5DCF-7A98-E3D2-E1ED6E7B8F8B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5" name="Accolade fermante 84">
            <a:extLst>
              <a:ext uri="{FF2B5EF4-FFF2-40B4-BE49-F238E27FC236}">
                <a16:creationId xmlns:a16="http://schemas.microsoft.com/office/drawing/2014/main" id="{5F82DDA5-11DE-8068-7020-F93C61BD03DC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3DA5C07-1F0D-BBA2-45DB-3CE167C0DBE2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F34B5CA-C19C-64F3-7CA5-1277C438CF56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865AFFF-7227-B702-597F-9B8A84BD7AF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6B87212-1E3F-1243-6D55-A2D2A1F63576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CF7889EA-1C08-9777-44E9-D946EAC1C6AB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90EDB1AF-5A1F-347F-BDD4-100C8571DEF1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4748169E-0CAB-4B44-FA8A-2FED82C41B45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EA8ACF27-A2A6-81E1-F92F-17C9D7F0C2A2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C3DBCBA-F2D7-8466-EDAF-6A111F878D07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9AAF160-B5A0-51FB-3E5E-D3A710A8E00F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600D6D0-BA56-8C3B-8D57-FCD1EFE9A34A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376C9967-856D-4212-D1EF-25A0F49EE1F0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A142AE49-5EFE-82ED-3F8C-4B13E04E2B3B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BB57B069-CEB1-9D0E-E3EC-8BA1688FB42A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B53DF6D-5595-7551-92D4-BFCACA879421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758A50D-0978-9AB9-6B7E-662556E8C01C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857009BB-0F08-A60A-DDEE-9D455F475FCF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0EA6ADB-4A45-18B9-42D5-E1760E4F9CC8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9376208-216F-6A30-1D29-70A84970E1C5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4BDF34DE-FF20-2B14-FE66-4970AA24567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C5F106C6-6754-A214-442C-2AD494F30A86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951E572-C980-4254-5104-1A678193DC0B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FA89A28E-9954-DB2D-A0B8-5211EE9DB81E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C519C76-571A-E3D9-17FB-3F305CE3C11F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73A5591-D7D3-FEE5-D053-FFABAADCDBAF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46D1E53-5716-E3CB-15D7-F9118DDDEC14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58BD123-8729-7599-31ED-6C72EFBC0CD6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89FBAF8-4243-FE66-EAE1-A73DBD536D17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060E0453-0907-0A84-7EBE-610D0373B2A8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DF43A081-C7D0-72B3-106C-470E7A0D05E4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F8E46BF5-7C66-3BA9-CA12-9FB156951FC1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00AA8F5-9C20-24E2-67C9-98EBC6CF3F3E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E3D20562-C563-E6AE-2B22-FC17EAE94E4B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1B1116-3FA7-9368-3E9E-995B41A4BFC8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F36E9C54-F2D8-46B0-0845-15393547AC79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19D21C2-E965-FAC9-0ADC-C98A16D70EBA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39D7AEE7-6C45-4936-7A22-9580B7CD6EA7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D4C7CE8E-50C2-C57C-4691-D0E44EEBFD55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06A9CA8-0CD9-B70D-8818-150133654D39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E5EE902-1DBE-D8CA-A74C-854421A70B47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7EDF88D-07BA-4CE3-7232-D1A0D5DABCCF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0910875-810D-A4F6-3954-B69F95F2CB89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839036-159E-D7F7-20A2-57767B7A0252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47CD4EBC-255F-68F2-9D29-FD2DD8FDC4F3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8E81095-BC03-8D9F-05E0-1AA6C031B449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A0DB26DA-7BF1-ECA6-F4CA-01F812034074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632FCD6E-5B9C-81D5-AEF1-51F4FFEC2042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C56588E-5911-2D52-3D43-9E165E53B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09F36-D70F-11C6-8F46-A3ECE34A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6DF11-FF1B-F08F-90C6-C3BB102E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170A6-636D-6DBD-BABE-D042C96D75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CE6EC0CB-C205-0723-C81D-8A9261411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7630413-189A-45C6-468A-5C3025F2F26C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Sampling and quantization of an image</a:t>
            </a:r>
          </a:p>
        </p:txBody>
      </p:sp>
      <p:pic>
        <p:nvPicPr>
          <p:cNvPr id="30" name="Image 29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51DD81F2-70EC-3AB3-0A0D-27F1BB85D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09530C-E0E4-AE21-01D2-69A44495255C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80E27D9-5235-CA58-1675-A4014D0AB6C2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195AA9A-D138-88F1-8297-ED72B9A4B1A7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93876E-872B-288C-27AC-538A3C635DB1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F6CEBA4-D45B-6BE7-57C4-6DA8E579085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6E55EC1-33CD-C1C5-5840-5513254112D8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A1612B-3A9A-0739-8EE4-6D2CA9003CA2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20ABA6F-A9B7-B2D3-95DE-2F5148362C57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2291C83-40B7-4E1D-170B-B0A94A61E039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DC33A38-608A-1AFB-81DB-E0C17E8AA24D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82D017C-AA49-FE7C-7F63-CBF1D8CF0F1F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9B5C1CB-98C5-E80C-92A5-F5F7A361DE89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2E0D940-8723-D39E-2637-E2595050F40A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60AE8CC-F023-937C-C0C6-DE7F2FBE2A70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4E77191-5506-3E73-1986-10AC682FC563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63EF990-2437-09EF-1F8A-9EB506B69E43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AF4DB3-5028-5731-19D1-15492FD7270E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114E99F-5396-FF26-82B6-7ADE14C96BFA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D918AF27-A849-0FD3-D761-FB606A040069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D01B444-B6C0-D26C-C9F0-409DDAC3A8D3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57497BB-5A71-5B40-3B49-2E61D47D9CB0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FBDD59D-9905-9DAA-2076-203F8F57FAE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52ABD52-5F53-D1F4-6121-CEC7BF124585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D32F7D1-2E45-8A3B-FC52-1BCD395A6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7B32-CD3B-27BA-54D7-A0205C4C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6A444C-14FF-1B99-DEA4-3E7582A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D950B-F629-A9BB-694C-B2E6665D311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C02F120-6478-E9DC-9EC0-8D29F78D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D6EC019-CF4A-26B0-079C-DF48BED90ACB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</a:rPr>
              <a:t>Sampling and quantization of an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173D8-4DF1-738B-9D03-B9E5DA0F08C3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8A5A-765A-78A0-147C-A7BDF01ECEED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22F45B8-A56E-C5B0-0242-09356853DBCB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43F8290-8216-56E9-E2FB-297FD7349506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659ED-2583-48C1-8CEC-804EAA0FD742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BA9C57E-37E4-1EF8-6E18-13E10C5C12AD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1FB3626-C123-542C-594B-19045324DA5E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4FA5AB-CDE1-583A-EF3B-84FDEAD1D7EB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5" name="Image 14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B4587DA6-5FB6-5F98-9FE5-0FC98ED31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EEB632-0EEE-C0B4-4CE5-3BABD1BD9E9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D2FDEA-D99D-C7A1-5971-D69A72B47C6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9D5CE5-2FCE-00BD-969E-FA43166D6C5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A93F4F-8CA9-C611-8AA0-8D2D48978331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DDA5D4E-4B5B-6136-BD56-B61D8388540D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C772323-687E-74BD-2D58-52357540A9A3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840A1B7-2430-0401-56FD-B0A90F8CF078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8519360-484D-6AD2-1FFB-AC4E6F648A46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226976-7133-3A70-7C09-4D2B2D298E6A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BDCC01-0FB8-2BDF-49A5-D67A288EFB59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B6354B-C336-FF36-F22A-5C7BC43E3E21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D4D6AA4-06AA-59F2-88EA-7705EB7A2312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D21B935-57FF-BFE8-4CFD-06217E3423C2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2CA69-F608-7D6D-B28C-452F423A0AAA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578F4-7E36-32F2-F4E1-CD5EBD527E70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60687D-DC9B-7E02-5099-DD2465DD77EE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82C14F-2819-C0FC-D793-73FB1A5BD920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93839D-15E3-D891-77EC-ED705C04DF0E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661D6-6AA9-CC79-5F56-211D77F7E22B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B77EB76-574E-4862-A01E-D2FF58CDD63A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121420E1-9131-4A3F-E445-1227D949670A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ED91BD2-918D-3A04-A162-73E1662ED7DD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3AA8642-DF8D-FB47-ECF7-AF2E13FF538D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AD8E7B2-1B7A-C504-4FEF-F63FBC3F034F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DF364F4-D3D2-40FF-D72E-E180C24B9CC0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5100B59-4D70-0326-4106-B366AB0B9768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CA7EF49-BC29-CD4C-8EBC-B4F01D4FEDB2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418BA38-3253-F152-43EF-79B517CD5BE8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C6CFD2F2-A2FC-1244-670B-CA420D6C8D4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D7661-7A90-1FA6-C3C0-E2B83AAA71B6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AA639DF-9A4F-EB7A-65C5-50DF2F90161B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D90063-FA30-C83F-60F8-6AAF712DCA5E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146C4B6-B568-7171-6039-89C1F32733C7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AA8DABF-7329-39B6-F0B6-5588ACAAA1F0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21E05740-5ED4-E221-E3AB-326D20E93EAA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8B030D2-1469-E983-FF51-F1CF636F1047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2DCF7B-52D9-7367-5A85-53F832AC4268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6D648B0-7EF6-7193-BD42-74ECDC3EB9ED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61A64D7-EBF2-B0B1-3DF3-3CB7BB293BD2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18357B3-7C35-085C-7B57-1E74A5415F25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DB72EA0-BD52-43D0-E6AC-C4C301B514A3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17B3E62-8B42-ECFC-D529-166EADB4ED19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542106-FA65-2BA4-D19A-A06BF68B627A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FB081B-3C1D-671D-AAFD-364993070BCE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49D6FD-C4A1-4B6E-0C8A-3E783F3384A8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D66451-20DA-86FA-1A6F-74DFD7CF7A7B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AE3377-AA10-D208-19A6-C00DEC4987D9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27F685-9EA1-689A-8CD2-A529AC00CD8A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03AFD0-A88D-27A9-B8E6-7F1AA9F177DE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BA7D06-6BEF-546E-5B80-FA6FB478E34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9A8E84-3EAC-E23C-6E84-033B9CA0FABD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B049912-6CA9-B8EE-D670-222DF533EA08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C36AB53-F1D9-7E03-28E1-DBCDC6360B30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C00452-03D3-657B-C5A4-E842908C5D06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ED5E95-D4C5-7D4D-9582-057EE8E47FB9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E0206EF-21F0-2433-165C-7AB755513AEC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7457A5-4FA3-08A4-1894-4D647F84129D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83DC84-E7E3-C1BC-98B7-4EEE8012088B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12BD2A42-4063-1B08-3DA1-79E5AE463476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3E16C5D-8001-8DCA-6408-5EB0E357F67B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80BAB41-E869-B0A1-72F1-EAB971B15843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8146412-DD31-B070-0BF9-876060B9855E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EDB3621-B450-2567-56FF-E9FF4A2BB3AF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F95B2F1-9607-1E35-0A66-63552CE012EE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1CD2F7F-76A9-0E52-9DE0-5D475E996D48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11CF75E-9DDF-BB82-B9F9-E7345D7341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558D37-BA23-3912-D733-C2E8AA282C12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B1F7A62E-927B-5B17-8B63-88ADAAFE905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F8C8655-33F7-8BF2-E2A3-03CA6E9F21B8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16CB525F-D0E6-2578-22CB-540AA35021C3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0CF0A7EA-A990-75E8-62CE-3E0E0E56313E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CD5968CA-44B7-2A5B-1BF1-D91F88F487EE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64B70B-8C60-D781-95AB-C09410811674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A90FDB6-36D0-1AEB-7034-A2224BA05DBF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75B5187E-C63B-58C7-FB62-6AAE68DAB7BE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2D9457C-B9BA-2F72-140C-68908FF8D67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EA836E9-91FA-30AF-FD86-3C6B9FB2CCBE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9C10F4-811F-0089-7989-CF9BCBB958CA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F4107C-2F99-040F-16BB-140BE7D09555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CB18FB-5CA6-8D64-5E7B-F1DFB3271039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5715-FE83-46B5-2199-D9D2D691517F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44E6D0-A7F0-5FEA-8585-87221AD504EC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D0DA84-0C34-FDDD-619E-B02B65A738BD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20E53A-CF3E-A4E0-C346-866CBFF2E232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9B1D51-03CA-1A28-946F-241681F624BA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AB13CF70-CE00-2046-6DC8-CD546C043D19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9DA7464-4F9D-32CF-51E3-9A68878AF3D6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884B643-513E-14BF-48A7-53640682C2C5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A65501A-136E-B5F5-CE2B-692504AE31A2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2ADE4F92-3839-F860-CB98-C9C81F7AC8B1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96C18758-25A2-21E1-6FD2-5B2BE932E375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7A61F6CB-6F20-6988-103F-5F5296B640AB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B5EB4E28-E269-31E0-078B-FA52C70E4896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A609032-4262-44E5-0EFB-8963D2370166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B396284E-EF15-BFE2-003E-19F3FF93352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DF24056-8288-ACBE-D8C4-5B8341430381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4BA46660-EAD4-7383-AD8E-8544FB59A4A1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  <p:pic>
        <p:nvPicPr>
          <p:cNvPr id="30" name="Image 2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3FBDDA6-DE03-16D3-C2B8-A6258B03A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0B5DD-7CAE-8111-1A79-A3E9E67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C4A98-AD8F-B266-8020-6A63E3ED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1B72E-1F34-19F8-D99D-23BC882989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B6ABD33-AE93-AF85-FFE6-D3279966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380B86-6A40-F9BB-C53C-1E1B505FFD6B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</a:rPr>
              <a:t>Sampling and quantization of an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EA5FA6-7080-AFF6-84B0-B1D011C264D1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26905CA-9215-3CF5-68B6-E980F458A35E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7C8F5C4-2923-2C53-6615-41722972A34E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68137D-B862-1B7B-C80D-26F988FC59F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762C959-636B-1A1D-F0E6-BCECBE2BF42E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EFF9F28-D9DD-7AA0-E174-534FE5D7B512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586E2CE-AC16-BF2C-D2DF-48382BB24159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37" name="Image 36" descr="Une image contenant jouet, roue, circuit">
            <a:extLst>
              <a:ext uri="{FF2B5EF4-FFF2-40B4-BE49-F238E27FC236}">
                <a16:creationId xmlns:a16="http://schemas.microsoft.com/office/drawing/2014/main" id="{71336D64-9F3E-2A52-15C5-1929882A2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392C4F-D444-EC6E-EFFB-BD234AA0B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2C9A9-FB1D-6513-C370-BF105AF2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22ABD6-0E3C-C938-E7BA-78286B18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55306-FAE5-E326-D7CE-0A8401DA7B2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1B7564B-A108-5466-FFEC-880F762C3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198389-6AF6-E139-35D5-7063B7F06ED4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From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analog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to digital signal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C401D0-F85D-AC8F-BCD5-C17D6ADF97FE}"/>
              </a:ext>
            </a:extLst>
          </p:cNvPr>
          <p:cNvSpPr txBox="1"/>
          <p:nvPr/>
        </p:nvSpPr>
        <p:spPr>
          <a:xfrm>
            <a:off x="7735177" y="23219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an array of </a:t>
            </a:r>
            <a:r>
              <a:rPr lang="en-US" b="1" dirty="0"/>
              <a:t>light flux sensors </a:t>
            </a:r>
            <a:r>
              <a:rPr lang="en-US" dirty="0"/>
              <a:t>into </a:t>
            </a:r>
            <a:r>
              <a:rPr lang="en-US" b="1" dirty="0"/>
              <a:t>digital data </a:t>
            </a:r>
            <a:r>
              <a:rPr lang="en-US" dirty="0"/>
              <a:t>called pixels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629E8FE-8229-C9EB-60E4-5807A249B6B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Digital Camera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400DCB-6CD6-5AF3-60B7-45BD0773A449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F6ECFA-F233-44A2-3F10-EED15E867081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A5F79B5-7DA1-FBCD-71F4-A474A7666E5B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3F68E93-EC38-AEC8-D3B0-DCD17D6CC7A6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F24DC71-E067-B5DF-87F0-454F4CA3F2F4}"/>
              </a:ext>
            </a:extLst>
          </p:cNvPr>
          <p:cNvSpPr txBox="1"/>
          <p:nvPr/>
        </p:nvSpPr>
        <p:spPr>
          <a:xfrm>
            <a:off x="10155079" y="4273511"/>
            <a:ext cx="1340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Digital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849B4-EA7A-5DAB-7502-BB2A7BB4921B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BB6719-7FC3-75B6-E2BD-17497F4B7D2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4ED36A-4C65-2D32-4CCB-84105DB2CCEA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705B89-B27D-9E64-C7B3-2B41698544E3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EA8057-A6C3-1E42-97F7-9C3BD9D3EF2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5642FE-6A90-B0D0-E288-98749A50CA2D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6345AF-BAC6-C3C8-368D-864237C2736F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F4938C-C3C6-62D5-7440-8D2003AFDA56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10C8C4-0C45-5C9D-8133-AABF6CB460FD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A31B27-434F-8593-A8F3-EB7C387F9E28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9BD26-EA35-522B-9865-FCC99DA6B127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F7CC40-E931-AE8E-5544-5E3FB3185B03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5F2036-291A-78EA-6B6F-64069AABFE6F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494DCB-CF13-D68D-3F1D-96E32B6E57BD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04176D-27C7-DF3C-2C60-17A9B4C02B7D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35FA09-B870-5191-CBBA-4E756F5FDA67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CABA56-2E8E-C25A-5790-CD42A8C8914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47A237-178D-9008-81A9-AF927B6B193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B3E317-0233-5697-D981-D35C779F766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9C08D7-82F9-7136-0E54-B296FA59E625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B1456E-AA0A-0266-B0DF-C3EA91265F52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66F774-6BEC-A693-6224-201270FA9FCD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257E1C-337E-F355-DBEF-2FC25AE5D45A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405E36E-7C9E-0493-45DC-77A6C6D20E26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A25683B-1E55-82F1-BB27-1C419B2203E4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6AA082-D90D-AA94-F88C-F27DEF5BA83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8D76AD-A550-AEC6-426A-9D93C42DCE94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4D3146-EEE8-0988-7871-3DAFA5126660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C4DE97-0894-825E-B82D-E4AD4BE63F71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3BB1D7-61BC-BC10-A573-30814E0E03BC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4BD19A3-FC4E-774A-B50C-E13D9A0F62C5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09AF72-12AA-032B-E0B2-3A132AEAC7BA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020CF8BC-0AAA-3E95-3024-D826485D6E41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5DDC7227-548F-0BDF-09F9-618B47EC6AA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E96EEB20-FC11-9313-4565-A4E739E1C88B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202EA898-5D87-BC13-5C40-89BEF2F7961E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555B4D-E5BB-C7AF-B51D-B3A938F2895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7B36CE69-35E9-06D6-437A-D0B9ED7CE85B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2C6121BA-4C7B-63E1-4185-D48C73392EF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EA68083-A5B7-5AF7-A76D-F8D5893184C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C3D4AEAB-68E4-D617-57F4-0CC3F6558158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36DA27E6-3252-16C2-B7CA-77B3006FB097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DBA5500-CAF7-E29B-0591-7B31AD759130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79B8C1-A22D-FA05-09AD-C06B77BD989D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D234CD9-0DB4-5B3B-2CAB-E714F67B4CAB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>
            <a:extLst>
              <a:ext uri="{FF2B5EF4-FFF2-40B4-BE49-F238E27FC236}">
                <a16:creationId xmlns:a16="http://schemas.microsoft.com/office/drawing/2014/main" id="{37D4E953-B646-53C0-EA7E-0EE431A25A42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Light flux</a:t>
            </a:r>
          </a:p>
        </p:txBody>
      </p: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489774C7-45E4-6396-DE46-E1F7E91349A0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C79A200C-C28E-341C-172C-A83EAA23A289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Current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D9490C1-2692-3939-5A3D-40A285A447B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3D9BBCF2-272B-94F6-4944-753CA39881AC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B2ECA601-F293-0091-FFA9-F42BBE52DD01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Voltage</a:t>
            </a:r>
          </a:p>
        </p:txBody>
      </p:sp>
      <p:pic>
        <p:nvPicPr>
          <p:cNvPr id="99" name="Image 9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9C72E3B-3C40-9B11-CCD3-D2EFD2334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92D0E-FB57-80E4-447B-F7BBB069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16242-5825-6B14-6D55-2DE7A90E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C9CA3-8272-DF1F-6ABB-C6BC6269595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73A4469-0E62-CA90-A700-D811BA5A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7E4403A-C733-65D3-368D-AC99CD62B2D3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Inside a real sensor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E3038-52C9-49F2-37EE-72D625B761C4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531AF5-7ACE-E6B8-BD58-0197E3D44F87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E21B5A-4EE5-A2A4-3C07-0F21ACB28F23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3EC10-85A0-0B2E-82FF-EE4267AAC6E0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C2DFC-DB55-576D-4BEB-AF4A1E358E1A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6A76B-12E0-1AB9-568C-98FE866CC9A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43F3C-F204-EB1D-A4A9-2AC7C49296B1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D4180-A020-7C6D-CF3C-4534DE54043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03C9ED-EF8F-CDA6-EA13-24CF57C85E45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16B60E-1576-9336-378A-34CEBD704E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49C07-1FAE-F55E-8FB1-D65E971F0E42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6E9BD-3069-76A3-F0D3-7DAE10D5748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A804F-C158-3EC8-A5C1-DA7D20679BC1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53981-B5E6-7846-B6C5-4892AD3F8B09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5574ED-65D4-F559-7234-EE567461C93E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4C5973-BA07-C5A8-8B70-5D49571DFD58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4C6BDE-E135-E5D9-B4F2-17299EA25860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64F4E9-7388-CE26-E5EE-66F16D21C72D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D3341E-2546-16DC-704B-719F553E1448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75DE40-0D1A-AD48-2B1D-D53020725697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280B7F-19F6-E62C-5E77-F2FF2EDCF566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8DF75F-727C-6A0A-DE18-100B6F31DDCE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22911-A3F8-4B51-85B7-2900D509F94D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C560CB6-0E5E-A387-B15C-460E4535AF8F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1C3C2FF-5A96-0B0A-B1FE-B525533E1D4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206D8D-FB91-4E7F-C3DB-FD2A3416B43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8734D8-67C3-2360-088F-9A2BC02F0010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6586DA-6A1E-DC56-2D4D-0AEDCB576136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9769E-A0C2-0FC5-01CE-716843173DCB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92146F-08F1-AC3A-59C1-BF1F8B4987B8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19E5EF00-B8FC-A6DA-6D39-CC9975B5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081" y="1900750"/>
            <a:ext cx="6514148" cy="412467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3E9ECD5D-D399-325F-8F4A-FD8106781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3" y="4411704"/>
            <a:ext cx="2035329" cy="1613725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D7941478-D916-84F2-E573-BE6D315205F7}"/>
              </a:ext>
            </a:extLst>
          </p:cNvPr>
          <p:cNvSpPr txBox="1"/>
          <p:nvPr/>
        </p:nvSpPr>
        <p:spPr>
          <a:xfrm>
            <a:off x="705152" y="5991949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" name="Image 2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8E52FA2-D288-CC16-6612-811B8E197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3753-AC24-EF27-A68E-520F9C17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CE008-1783-3A3F-BD4B-CDB84A21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D895B7-0F0F-0374-8541-2B426F18F06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CD964A3-AE7B-C100-5C86-A2267E07D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324549-1ABA-7E66-F6BA-AB4F93737DB5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Quantity of data per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F0F554-6A7B-BE45-D68D-B82935E1592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2CA2A4-E9D5-22D7-0B5B-79F1750B3104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13861-8F6E-F36A-C055-D47661FE473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141CE-33F7-77DE-B618-5486DB4CE5F6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3D50B2-C069-3734-5202-560D0E03296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485546-FA6F-019F-4EE5-326926505FC2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1AF3E-F996-F107-59F1-F638D860E572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9147EA-1773-1A20-4AA3-EB56C03C42C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EC1CFB-00C4-4B74-FFBD-687665AE0BF7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FA825-1834-91FB-62A0-3E504FE6D3E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DF853B-F725-5AC3-F366-782EA4EF03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AD69BB-A923-9E05-0884-28E5B953D6E1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E79620-3D6B-33D6-D4F6-6E4FBFEBBC1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AF6B7C-8747-FC66-425D-B35DB5308AA1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F8A397-6D23-F9C8-DF01-71735AE12B70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1CAE28-6122-90D3-F408-11B492A42E10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083B51-2CDE-96C7-E6C6-F80EA656413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057C05-2E3C-41F0-517E-A3A5086FC74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B6FDAFB-CC3A-3D57-8459-AC4E7A7358F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8AA6C00-F9A8-451C-65ED-A3031B9FE7B7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02FFD2-A888-96AC-2B7D-EA312B55DB29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65BE1E-B4DC-D903-5C6B-0632C0E8740D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D95DBE-E54D-4393-452F-EE175D666999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EECD038-9051-F7C4-3EB0-23E7BF7B1A43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26549623-E3C5-F714-BA4E-D3EE1069458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C1554F-5EB2-9FDA-20B8-4ED579BF8FE8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DF0D90-366D-BB2F-512C-787EB0C13E1E}"/>
              </a:ext>
            </a:extLst>
          </p:cNvPr>
          <p:cNvSpPr>
            <a:spLocks/>
          </p:cNvSpPr>
          <p:nvPr/>
        </p:nvSpPr>
        <p:spPr>
          <a:xfrm>
            <a:off x="2657699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E39EB14-BD6A-9494-CD97-080F20C9E707}"/>
              </a:ext>
            </a:extLst>
          </p:cNvPr>
          <p:cNvSpPr>
            <a:spLocks/>
          </p:cNvSpPr>
          <p:nvPr/>
        </p:nvSpPr>
        <p:spPr>
          <a:xfrm>
            <a:off x="2657699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F337DF-087E-42D1-D5AD-900AC14578D3}"/>
              </a:ext>
            </a:extLst>
          </p:cNvPr>
          <p:cNvSpPr>
            <a:spLocks/>
          </p:cNvSpPr>
          <p:nvPr/>
        </p:nvSpPr>
        <p:spPr>
          <a:xfrm>
            <a:off x="2657699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858816-411D-5179-D162-8642CDC417D0}"/>
              </a:ext>
            </a:extLst>
          </p:cNvPr>
          <p:cNvSpPr>
            <a:spLocks/>
          </p:cNvSpPr>
          <p:nvPr/>
        </p:nvSpPr>
        <p:spPr>
          <a:xfrm>
            <a:off x="2657699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5776B47-924A-A7EA-6FD1-5B104E6BC5CB}"/>
              </a:ext>
            </a:extLst>
          </p:cNvPr>
          <p:cNvSpPr txBox="1"/>
          <p:nvPr/>
        </p:nvSpPr>
        <p:spPr>
          <a:xfrm>
            <a:off x="671213" y="3431660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9808BB6F-D623-2E7D-5959-B652CFBE7594}"/>
              </a:ext>
            </a:extLst>
          </p:cNvPr>
          <p:cNvCxnSpPr>
            <a:cxnSpLocks/>
          </p:cNvCxnSpPr>
          <p:nvPr/>
        </p:nvCxnSpPr>
        <p:spPr>
          <a:xfrm>
            <a:off x="2413156" y="1935340"/>
            <a:ext cx="0" cy="949715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676B2093-CC0C-B1E2-CCF8-2F679390EAEF}"/>
              </a:ext>
            </a:extLst>
          </p:cNvPr>
          <p:cNvCxnSpPr>
            <a:cxnSpLocks/>
          </p:cNvCxnSpPr>
          <p:nvPr/>
        </p:nvCxnSpPr>
        <p:spPr>
          <a:xfrm>
            <a:off x="1007231" y="2954142"/>
            <a:ext cx="1296637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E3475C95-85C8-3122-11BB-10B2D5565A8E}"/>
              </a:ext>
            </a:extLst>
          </p:cNvPr>
          <p:cNvSpPr txBox="1"/>
          <p:nvPr/>
        </p:nvSpPr>
        <p:spPr>
          <a:xfrm>
            <a:off x="1317560" y="2926389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632D2EB-9A5F-A168-3813-130E79A2AEA4}"/>
              </a:ext>
            </a:extLst>
          </p:cNvPr>
          <p:cNvSpPr txBox="1"/>
          <p:nvPr/>
        </p:nvSpPr>
        <p:spPr>
          <a:xfrm>
            <a:off x="2181879" y="2281977"/>
            <a:ext cx="6759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562C6156-A30E-B591-D4A8-A4F0EDA8B794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198DE915-78FC-2F74-26C6-382701B750F1}"/>
              </a:ext>
            </a:extLst>
          </p:cNvPr>
          <p:cNvCxnSpPr>
            <a:cxnSpLocks/>
          </p:cNvCxnSpPr>
          <p:nvPr/>
        </p:nvCxnSpPr>
        <p:spPr>
          <a:xfrm>
            <a:off x="2953928" y="2290619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57AC7A03-9C69-6F9A-BC3F-6837D61E9268}"/>
              </a:ext>
            </a:extLst>
          </p:cNvPr>
          <p:cNvSpPr txBox="1"/>
          <p:nvPr/>
        </p:nvSpPr>
        <p:spPr>
          <a:xfrm>
            <a:off x="2875947" y="1971138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582B127-C9DA-F194-0AE5-3BD770AA5B6D}"/>
              </a:ext>
            </a:extLst>
          </p:cNvPr>
          <p:cNvSpPr txBox="1"/>
          <p:nvPr/>
        </p:nvSpPr>
        <p:spPr>
          <a:xfrm>
            <a:off x="681488" y="406325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AC07B862-C6D0-DE70-916C-13DFDED14E3E}"/>
              </a:ext>
            </a:extLst>
          </p:cNvPr>
          <p:cNvSpPr txBox="1"/>
          <p:nvPr/>
        </p:nvSpPr>
        <p:spPr>
          <a:xfrm>
            <a:off x="681488" y="454179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A41439-09D4-0949-8BEE-048128FD6D46}"/>
              </a:ext>
            </a:extLst>
          </p:cNvPr>
          <p:cNvSpPr txBox="1"/>
          <p:nvPr/>
        </p:nvSpPr>
        <p:spPr>
          <a:xfrm>
            <a:off x="3793924" y="2575619"/>
            <a:ext cx="2881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600" b="1" dirty="0">
                <a:solidFill>
                  <a:srgbClr val="0070C0"/>
                </a:solidFill>
              </a:rPr>
              <a:t>Nb of pixels </a:t>
            </a:r>
            <a:r>
              <a:rPr lang="en-US" sz="1600" dirty="0">
                <a:solidFill>
                  <a:srgbClr val="0070C0"/>
                </a:solidFill>
              </a:rPr>
              <a:t>= </a:t>
            </a:r>
            <a:r>
              <a:rPr lang="en-US" sz="1600" b="1" dirty="0">
                <a:solidFill>
                  <a:srgbClr val="0070C0"/>
                </a:solidFill>
              </a:rPr>
              <a:t>1280</a:t>
            </a:r>
            <a:r>
              <a:rPr lang="en-US" sz="1600" dirty="0">
                <a:solidFill>
                  <a:srgbClr val="0070C0"/>
                </a:solidFill>
              </a:rPr>
              <a:t> x </a:t>
            </a:r>
            <a:r>
              <a:rPr lang="en-US" sz="1600" b="1" dirty="0">
                <a:solidFill>
                  <a:srgbClr val="0070C0"/>
                </a:solidFill>
              </a:rPr>
              <a:t>1024</a:t>
            </a:r>
            <a:endParaRPr lang="fr-FR" b="1" i="0" u="none" strike="noStrike" dirty="0">
              <a:solidFill>
                <a:srgbClr val="0070C0"/>
              </a:solidFill>
              <a:latin typeface="FreeSan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53D7C3-DC32-F544-1A6E-5E2FD0C1CDE7}"/>
              </a:ext>
            </a:extLst>
          </p:cNvPr>
          <p:cNvSpPr txBox="1"/>
          <p:nvPr/>
        </p:nvSpPr>
        <p:spPr>
          <a:xfrm>
            <a:off x="1912722" y="5092331"/>
            <a:ext cx="4853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70C0"/>
                </a:solidFill>
              </a:rPr>
              <a:t>Nb of data </a:t>
            </a:r>
            <a:r>
              <a:rPr lang="en-US" dirty="0">
                <a:solidFill>
                  <a:srgbClr val="0070C0"/>
                </a:solidFill>
              </a:rPr>
              <a:t>(bits) 	= </a:t>
            </a:r>
            <a:r>
              <a:rPr lang="en-US" b="1" dirty="0">
                <a:solidFill>
                  <a:srgbClr val="0070C0"/>
                </a:solidFill>
              </a:rPr>
              <a:t>1280</a:t>
            </a:r>
            <a:r>
              <a:rPr lang="en-US" dirty="0">
                <a:solidFill>
                  <a:srgbClr val="0070C0"/>
                </a:solidFill>
              </a:rPr>
              <a:t> x </a:t>
            </a:r>
            <a:r>
              <a:rPr lang="en-US" b="1" dirty="0">
                <a:solidFill>
                  <a:srgbClr val="0070C0"/>
                </a:solidFill>
              </a:rPr>
              <a:t>1024 </a:t>
            </a:r>
            <a:r>
              <a:rPr lang="en-US" dirty="0">
                <a:solidFill>
                  <a:srgbClr val="0070C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10 </a:t>
            </a:r>
          </a:p>
          <a:p>
            <a:pPr marR="0" algn="just"/>
            <a:r>
              <a:rPr lang="en-US" b="1" dirty="0">
                <a:solidFill>
                  <a:srgbClr val="0070C0"/>
                </a:solidFill>
              </a:rPr>
              <a:t>		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b="1" dirty="0">
                <a:solidFill>
                  <a:srgbClr val="0070C0"/>
                </a:solidFill>
              </a:rPr>
              <a:t> 13 107 200 </a:t>
            </a:r>
            <a:r>
              <a:rPr lang="en-US" dirty="0">
                <a:solidFill>
                  <a:srgbClr val="0070C0"/>
                </a:solidFill>
              </a:rPr>
              <a:t>bits </a:t>
            </a:r>
            <a:endParaRPr lang="fr-FR" sz="2000" i="0" u="none" strike="noStrike" dirty="0">
              <a:solidFill>
                <a:srgbClr val="0070C0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36A391-D733-1640-F837-398C57CC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989" y="1488658"/>
            <a:ext cx="4983278" cy="44020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96EA7F5-3609-21AE-670B-9B90CFDB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431" y="5617191"/>
            <a:ext cx="1350643" cy="1070867"/>
          </a:xfrm>
          <a:prstGeom prst="rect">
            <a:avLst/>
          </a:prstGeom>
        </p:spPr>
      </p:pic>
      <p:pic>
        <p:nvPicPr>
          <p:cNvPr id="11" name="Image 10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E7E47-52A7-8CF9-0CD4-FD5105C23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1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9844-6B10-8D23-1415-D1841CEA0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01621-D687-FA7B-39F7-AE4842C4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46EBB-2884-3BDF-CF31-3821087D4A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26BB0CD-2DCA-FFA3-DF31-FD1E77FEA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02DAB6B-0719-5651-4CDC-7545C8C15B5A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Frame 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DA47E2-60BE-9A01-985A-0DDD4B200378}"/>
              </a:ext>
            </a:extLst>
          </p:cNvPr>
          <p:cNvSpPr/>
          <p:nvPr/>
        </p:nvSpPr>
        <p:spPr>
          <a:xfrm>
            <a:off x="345439" y="4815840"/>
            <a:ext cx="10605815" cy="14191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F1F8680-20AA-4C0C-CC3C-16FC083A568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Frame rate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256267A-A225-E4E4-2948-911AA25E6AE3}"/>
              </a:ext>
            </a:extLst>
          </p:cNvPr>
          <p:cNvSpPr txBox="1"/>
          <p:nvPr/>
        </p:nvSpPr>
        <p:spPr>
          <a:xfrm>
            <a:off x="681488" y="1797579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image has a total amount of binary data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A0605D6-F064-D8B1-8E45-45EF57FC6C49}"/>
              </a:ext>
            </a:extLst>
          </p:cNvPr>
          <p:cNvSpPr txBox="1"/>
          <p:nvPr/>
        </p:nvSpPr>
        <p:spPr>
          <a:xfrm>
            <a:off x="681488" y="2276110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</a:t>
            </a:r>
            <a:r>
              <a:rPr lang="en-US" dirty="0"/>
              <a:t>(bits) = </a:t>
            </a:r>
            <a:r>
              <a:rPr lang="en-US" b="1" dirty="0"/>
              <a:t>Nb of pixels </a:t>
            </a:r>
            <a:r>
              <a:rPr lang="en-US" dirty="0"/>
              <a:t>x </a:t>
            </a:r>
            <a:r>
              <a:rPr lang="en-US" b="1" dirty="0"/>
              <a:t>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5927B4-6D3D-7FBF-C889-83085D738FE4}"/>
              </a:ext>
            </a:extLst>
          </p:cNvPr>
          <p:cNvSpPr txBox="1"/>
          <p:nvPr/>
        </p:nvSpPr>
        <p:spPr>
          <a:xfrm>
            <a:off x="681488" y="3244334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amount of data per second : 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793850-4CC3-8CDA-A7F3-7FE654CA1AB6}"/>
              </a:ext>
            </a:extLst>
          </p:cNvPr>
          <p:cNvSpPr txBox="1"/>
          <p:nvPr/>
        </p:nvSpPr>
        <p:spPr>
          <a:xfrm>
            <a:off x="681488" y="3722865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b="1" dirty="0"/>
              <a:t>Nb of data per s </a:t>
            </a:r>
            <a:r>
              <a:rPr lang="en-US" dirty="0"/>
              <a:t>(bits/s) = </a:t>
            </a:r>
            <a:r>
              <a:rPr lang="en-US" b="1" dirty="0"/>
              <a:t>Nb of data </a:t>
            </a:r>
            <a:r>
              <a:rPr lang="en-US" dirty="0"/>
              <a:t>(bits) x </a:t>
            </a:r>
            <a:r>
              <a:rPr lang="en-US" b="1" dirty="0"/>
              <a:t>FPS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3EF7B-5F4C-155B-228B-20B4C0E0E9D8}"/>
              </a:ext>
            </a:extLst>
          </p:cNvPr>
          <p:cNvSpPr txBox="1"/>
          <p:nvPr/>
        </p:nvSpPr>
        <p:spPr>
          <a:xfrm>
            <a:off x="1016768" y="5719186"/>
            <a:ext cx="9488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70C0"/>
                </a:solidFill>
              </a:rPr>
              <a:t>Nb of data per s </a:t>
            </a:r>
            <a:r>
              <a:rPr lang="en-US" dirty="0">
                <a:solidFill>
                  <a:srgbClr val="0070C0"/>
                </a:solidFill>
              </a:rPr>
              <a:t>(bits/s) = </a:t>
            </a:r>
            <a:r>
              <a:rPr lang="en-US" b="1" dirty="0">
                <a:solidFill>
                  <a:srgbClr val="0070C0"/>
                </a:solidFill>
              </a:rPr>
              <a:t>99 532 800 </a:t>
            </a:r>
            <a:r>
              <a:rPr lang="en-US" dirty="0">
                <a:solidFill>
                  <a:srgbClr val="0070C0"/>
                </a:solidFill>
              </a:rPr>
              <a:t>x</a:t>
            </a:r>
            <a:r>
              <a:rPr lang="en-US" b="1" dirty="0">
                <a:solidFill>
                  <a:srgbClr val="0070C0"/>
                </a:solidFill>
              </a:rPr>
              <a:t> 30 </a:t>
            </a:r>
            <a:r>
              <a:rPr lang="en-US" dirty="0">
                <a:solidFill>
                  <a:srgbClr val="0070C0"/>
                </a:solidFill>
              </a:rPr>
              <a:t>= </a:t>
            </a:r>
            <a:r>
              <a:rPr lang="en-US" b="1" dirty="0">
                <a:solidFill>
                  <a:srgbClr val="0070C0"/>
                </a:solidFill>
              </a:rPr>
              <a:t>2,9 billions of bits / s 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b="1" dirty="0">
                <a:solidFill>
                  <a:srgbClr val="0070C0"/>
                </a:solidFill>
              </a:rPr>
              <a:t> 2,78 Gbit/s  </a:t>
            </a:r>
            <a:endParaRPr lang="fr-FR" b="1" i="0" u="none" strike="noStrike" dirty="0">
              <a:solidFill>
                <a:srgbClr val="0070C0"/>
              </a:solidFill>
              <a:latin typeface="FreeSan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ACDA4A-F82B-8239-1724-920637DCBAE9}"/>
              </a:ext>
            </a:extLst>
          </p:cNvPr>
          <p:cNvSpPr txBox="1"/>
          <p:nvPr/>
        </p:nvSpPr>
        <p:spPr>
          <a:xfrm>
            <a:off x="628074" y="4891281"/>
            <a:ext cx="6439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i="1" dirty="0"/>
              <a:t>Example for a 4k camera in 12 bits @ 30 fps :</a:t>
            </a:r>
            <a:endParaRPr lang="fr-FR" sz="20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98EB67-27A4-536C-667B-E8559E034BAB}"/>
              </a:ext>
            </a:extLst>
          </p:cNvPr>
          <p:cNvSpPr txBox="1"/>
          <p:nvPr/>
        </p:nvSpPr>
        <p:spPr>
          <a:xfrm>
            <a:off x="1016768" y="5290823"/>
            <a:ext cx="6262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>
                <a:solidFill>
                  <a:srgbClr val="0070C0"/>
                </a:solidFill>
              </a:rPr>
              <a:t>Nb of data </a:t>
            </a:r>
            <a:r>
              <a:rPr lang="en-US" dirty="0">
                <a:solidFill>
                  <a:srgbClr val="0070C0"/>
                </a:solidFill>
              </a:rPr>
              <a:t>(bits) = </a:t>
            </a:r>
            <a:r>
              <a:rPr lang="en-US" b="1" dirty="0">
                <a:solidFill>
                  <a:srgbClr val="0070C0"/>
                </a:solidFill>
              </a:rPr>
              <a:t>3840</a:t>
            </a:r>
            <a:r>
              <a:rPr lang="en-US" dirty="0">
                <a:solidFill>
                  <a:srgbClr val="0070C0"/>
                </a:solidFill>
              </a:rPr>
              <a:t> x </a:t>
            </a:r>
            <a:r>
              <a:rPr lang="en-US" b="1" dirty="0">
                <a:solidFill>
                  <a:srgbClr val="0070C0"/>
                </a:solidFill>
              </a:rPr>
              <a:t>2160 </a:t>
            </a:r>
            <a:r>
              <a:rPr lang="en-US" dirty="0">
                <a:solidFill>
                  <a:srgbClr val="0070C0"/>
                </a:solidFill>
              </a:rPr>
              <a:t>x </a:t>
            </a:r>
            <a:r>
              <a:rPr lang="en-US" b="1" dirty="0">
                <a:solidFill>
                  <a:srgbClr val="0070C0"/>
                </a:solidFill>
              </a:rPr>
              <a:t>12 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b="1" dirty="0">
                <a:solidFill>
                  <a:srgbClr val="0070C0"/>
                </a:solidFill>
              </a:rPr>
              <a:t> 99 532 800 </a:t>
            </a:r>
            <a:r>
              <a:rPr lang="en-US" dirty="0">
                <a:solidFill>
                  <a:srgbClr val="0070C0"/>
                </a:solidFill>
              </a:rPr>
              <a:t>bits </a:t>
            </a:r>
            <a:endParaRPr lang="fr-FR" sz="2000" i="0" u="none" strike="noStrike" dirty="0">
              <a:solidFill>
                <a:srgbClr val="0070C0"/>
              </a:solidFill>
              <a:latin typeface="FreeSan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DDDE4D-B12A-F3AD-9C67-9EE66BDFFBEA}"/>
              </a:ext>
            </a:extLst>
          </p:cNvPr>
          <p:cNvSpPr/>
          <p:nvPr/>
        </p:nvSpPr>
        <p:spPr>
          <a:xfrm>
            <a:off x="7457440" y="4328224"/>
            <a:ext cx="3717792" cy="128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20B4D-2682-9F5C-A497-60E16A1EE3D9}"/>
              </a:ext>
            </a:extLst>
          </p:cNvPr>
          <p:cNvSpPr txBox="1"/>
          <p:nvPr/>
        </p:nvSpPr>
        <p:spPr>
          <a:xfrm>
            <a:off x="7735177" y="2321996"/>
            <a:ext cx="32160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Number of individual frames </a:t>
            </a:r>
            <a:r>
              <a:rPr lang="en-US" dirty="0"/>
              <a:t>captured </a:t>
            </a:r>
            <a:r>
              <a:rPr lang="en-US" b="1" dirty="0"/>
              <a:t>per second </a:t>
            </a:r>
            <a:r>
              <a:rPr lang="en-US" dirty="0"/>
              <a:t>by a device</a:t>
            </a:r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Expressed in frames per second (fps)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i="1" u="none" strike="noStrike" dirty="0">
                <a:solidFill>
                  <a:prstClr val="black"/>
                </a:solidFill>
                <a:latin typeface="+mj-lt"/>
              </a:rPr>
              <a:t>Higher framerates result in smoother motion in video footage</a:t>
            </a:r>
            <a:endParaRPr lang="fr-FR" sz="2000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6920BE3-FA66-121A-FEE8-CF73E4C417DB}"/>
              </a:ext>
            </a:extLst>
          </p:cNvPr>
          <p:cNvSpPr txBox="1"/>
          <p:nvPr/>
        </p:nvSpPr>
        <p:spPr>
          <a:xfrm>
            <a:off x="2253674" y="6310403"/>
            <a:ext cx="8697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i="1" dirty="0"/>
              <a:t>In 2024, the transfer rate of a home router (optical fiber) is theoretically 8 Gbit/s (Free telecom - France) 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19" name="Image 18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E346269-B3DE-A4BB-9CB5-F328F3574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1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B4BA-0F2C-D6B3-6D7E-7B28F523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BE0AC-43DD-BCCC-03A2-3549E8C3F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000E8B-A761-CA8E-65CD-84FEB08B727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FBC6B76-541D-5C2D-C9A9-01D42CC9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B11B14-0F18-C890-2940-7578BEA8FA79}"/>
              </a:ext>
            </a:extLst>
          </p:cNvPr>
          <p:cNvSpPr txBox="1"/>
          <p:nvPr/>
        </p:nvSpPr>
        <p:spPr>
          <a:xfrm>
            <a:off x="6912863" y="1001158"/>
            <a:ext cx="48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Interface for data transfer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6196F55-603C-1620-962E-856052458C1F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41F6F7-D595-2C07-B114-811592614922}"/>
              </a:ext>
            </a:extLst>
          </p:cNvPr>
          <p:cNvSpPr txBox="1"/>
          <p:nvPr/>
        </p:nvSpPr>
        <p:spPr>
          <a:xfrm>
            <a:off x="681488" y="1797579"/>
            <a:ext cx="6439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The data from a camera is transferred via </a:t>
            </a:r>
            <a:r>
              <a:rPr lang="en-US" b="1" dirty="0"/>
              <a:t>an interface</a:t>
            </a:r>
            <a:r>
              <a:rPr lang="en-US" dirty="0"/>
              <a:t>. </a:t>
            </a:r>
          </a:p>
          <a:p>
            <a:pPr marR="0" algn="just"/>
            <a:r>
              <a:rPr lang="en-US" dirty="0"/>
              <a:t>There are several types of standard interfaces.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9A3E337B-A113-1B3E-B29F-6DAAE9907EB7}"/>
              </a:ext>
            </a:extLst>
          </p:cNvPr>
          <p:cNvGraphicFramePr>
            <a:graphicFrameLocks noGrp="1"/>
          </p:cNvGraphicFramePr>
          <p:nvPr/>
        </p:nvGraphicFramePr>
        <p:xfrm>
          <a:off x="970425" y="2696592"/>
          <a:ext cx="10223755" cy="29791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4751">
                  <a:extLst>
                    <a:ext uri="{9D8B030D-6E8A-4147-A177-3AD203B41FA5}">
                      <a16:colId xmlns:a16="http://schemas.microsoft.com/office/drawing/2014/main" val="17121542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1544554387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941186385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2330904986"/>
                    </a:ext>
                  </a:extLst>
                </a:gridCol>
                <a:gridCol w="2044751">
                  <a:extLst>
                    <a:ext uri="{9D8B030D-6E8A-4147-A177-3AD203B41FA5}">
                      <a16:colId xmlns:a16="http://schemas.microsoft.com/office/drawing/2014/main" val="997120990"/>
                    </a:ext>
                  </a:extLst>
                </a:gridCol>
              </a:tblGrid>
              <a:tr h="42451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USB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 </a:t>
                      </a:r>
                      <a:r>
                        <a:rPr lang="fr-FR" dirty="0" err="1"/>
                        <a:t>GigE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CameraLink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Coaxpress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28537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Bandwith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 to 20 Gbit/s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1.2 Gbits/s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Base : 2 Gbits/s</a:t>
                      </a:r>
                    </a:p>
                    <a:p>
                      <a:pPr algn="ctr"/>
                      <a:r>
                        <a:rPr lang="fr-FR" dirty="0"/>
                        <a:t>Full : 5.4 Gbits/s</a:t>
                      </a:r>
                    </a:p>
                    <a:p>
                      <a:pPr algn="ctr"/>
                      <a:r>
                        <a:rPr lang="fr-FR" sz="1400" dirty="0"/>
                        <a:t>(2 </a:t>
                      </a:r>
                      <a:r>
                        <a:rPr lang="fr-FR" sz="1400" dirty="0" err="1"/>
                        <a:t>cables</a:t>
                      </a:r>
                      <a:r>
                        <a:rPr lang="fr-FR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12.5 Gbits/s </a:t>
                      </a:r>
                      <a:br>
                        <a:rPr lang="fr-FR" dirty="0"/>
                      </a:br>
                      <a:r>
                        <a:rPr lang="fr-FR" sz="1400" dirty="0"/>
                        <a:t>per </a:t>
                      </a:r>
                      <a:r>
                        <a:rPr lang="fr-FR" sz="1400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021173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Cable </a:t>
                      </a:r>
                      <a:r>
                        <a:rPr lang="fr-FR" dirty="0" err="1"/>
                        <a:t>length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to 15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 to 40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724364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Power</a:t>
                      </a:r>
                      <a:endParaRPr lang="fr-FR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4.5 to 25 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 W 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Optional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13 W / </a:t>
                      </a:r>
                      <a:r>
                        <a:rPr lang="fr-FR" dirty="0" err="1"/>
                        <a:t>cable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3352037"/>
                  </a:ext>
                </a:extLst>
              </a:tr>
              <a:tr h="42761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Frame </a:t>
                      </a:r>
                      <a:r>
                        <a:rPr lang="fr-FR" sz="1400" dirty="0" err="1"/>
                        <a:t>Grabber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Not </a:t>
                      </a:r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707286"/>
                  </a:ext>
                </a:extLst>
              </a:tr>
              <a:tr h="42451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GeniCam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Optional</a:t>
                      </a:r>
                      <a:endParaRPr lang="fr-FR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Required</a:t>
                      </a:r>
                      <a:endParaRPr lang="fr-FR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2278639"/>
                  </a:ext>
                </a:extLst>
              </a:tr>
            </a:tbl>
          </a:graphicData>
        </a:graphic>
      </p:graphicFrame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62E96B6-8EAB-0AE3-3047-7B5AC70E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1C4F08E-F65F-6CFF-9C78-39625F5CB94A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DCF6D474-644A-EEEB-B0E6-8279D371A18A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2DCB0E-99A3-4A32-C7AD-CFF7F763EA81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2BC084-A804-A711-8E88-CF0FF77A65DF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Characterize a camera</a:t>
            </a:r>
            <a:endParaRPr lang="fr-FR" sz="2000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3AB600-30B3-E2A7-2BDE-69CBF0CD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863" y="1807960"/>
            <a:ext cx="2434330" cy="22236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DB108B-13C0-7C05-F54A-60E0E0FEC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02" y="4754973"/>
            <a:ext cx="1694972" cy="150731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0F7DB26-FC6E-2A26-AC0D-AD4E7736A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1722C60-8909-9F91-5A67-E611C8F907CC}"/>
              </a:ext>
            </a:extLst>
          </p:cNvPr>
          <p:cNvSpPr txBox="1"/>
          <p:nvPr/>
        </p:nvSpPr>
        <p:spPr>
          <a:xfrm>
            <a:off x="1190431" y="3154464"/>
            <a:ext cx="4844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r>
              <a:rPr lang="fr-FR" dirty="0"/>
              <a:t>, bit </a:t>
            </a:r>
            <a:r>
              <a:rPr lang="fr-FR" dirty="0" err="1"/>
              <a:t>depth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Exposure</a:t>
            </a:r>
            <a:r>
              <a:rPr lang="fr-FR" dirty="0"/>
              <a:t> Time, Black </a:t>
            </a:r>
            <a:r>
              <a:rPr lang="fr-FR" dirty="0" err="1"/>
              <a:t>level</a:t>
            </a:r>
            <a:endParaRPr lang="fr-FR" dirty="0"/>
          </a:p>
          <a:p>
            <a:endParaRPr lang="fr-FR" dirty="0"/>
          </a:p>
          <a:p>
            <a:r>
              <a:rPr lang="fr-FR" dirty="0"/>
              <a:t>Digital Image, data </a:t>
            </a:r>
            <a:r>
              <a:rPr lang="fr-FR" dirty="0" err="1"/>
              <a:t>transfer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0149089-6477-1637-66E9-96508D82B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56" y="5811953"/>
            <a:ext cx="2122086" cy="64093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F3E54B8-F967-71A0-1BD1-56B4633A1107}"/>
              </a:ext>
            </a:extLst>
          </p:cNvPr>
          <p:cNvSpPr txBox="1"/>
          <p:nvPr/>
        </p:nvSpPr>
        <p:spPr>
          <a:xfrm>
            <a:off x="646865" y="6294308"/>
            <a:ext cx="68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https://iogs-lense-training.github.io/image-processing/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EFE50-1E7D-601C-1321-744FF846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8C4634-831A-742F-2A87-04F0F68C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28048A-23EF-D01D-7034-835322E0340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C9D63B5-96A5-42D6-BDE6-575F4648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01792E-9F6D-49DF-51D6-7395D27E745A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222268"/>
                </a:solidFill>
                <a:latin typeface="+mj-lt"/>
              </a:rPr>
              <a:t>Dark Current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5957F-FA54-9BF0-3585-6B29BA39DA4B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2BE92-120E-C195-8435-427F36B0CE29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CBA310A-A8FD-B370-55E1-9B7B5B6BBEE7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71DC2E3-BCAA-2B5D-35CD-EC83C44C5201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52059FD-4A87-E8E5-BB0C-A983ED8FEBA6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0FA0A61-19D6-5A1B-AE63-B264D3BDEEAC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E7D7D2-B789-9908-E450-AB3C485AC967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3DEE3C0-1863-6B32-D16E-409DE90D0359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16DB333-CB01-A2D0-8CCA-9CFB6CEF193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2A1BB0-102D-F5C8-438A-D76E13439991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C9B48-93B3-0401-68E3-9CFBE8D385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38E4FB-1BCA-135D-43E1-FDF8FEEEABB3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8A4846-8D2A-49A3-D8E5-80D9250DC6ED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70005F-B695-4150-A8A8-32832340AB9A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40FF09-DC1A-A5F8-81C0-4F1366B39248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C34017-DEFD-8697-496D-FD24B9A24B13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0D163A-45D4-096A-0FCA-7C5F01F0B41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BF58E2-D913-66AE-8CC7-CE698201AF3B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B83670-CC91-46BD-8A9D-321B92677F8B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05912A-7BEB-6159-6DDD-C099C328B2B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E4CCD6-B014-641A-2409-1BE013F116EF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D55F5D-16BC-C155-2607-514F3368843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28F0A1-3345-502A-B028-115334CF84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F4F344-FCB2-D486-C799-729268F8DB58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36F2C3-BD39-D3C9-0466-73550C62C4B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DC0889-7E16-5A87-7B25-3C6E71CAF9F2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B56A26-5FB8-8564-F03E-D2F3BF1A8605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033D7D-A1E8-048E-D459-57A3F541694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D87756-8868-A784-79E3-1512F53AAD9A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8074AF-A588-9946-2A63-04C5AE9FF0AB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33769D-6D0A-2C6D-9E0D-60D0939B310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96B5CB-0438-5F48-6D2A-2EFC3F159C44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B1A5426-6974-250B-2C03-E4B8A7AE4B66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9CDC5CB-AA0F-A0B4-5D21-172FC0602701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9696FD-0918-EFCF-8AEF-B67BA4679522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932716-D128-0ECB-7C01-EED464EDAC3B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E6D9AC-0887-7343-88AF-2C77262A4788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017E95-D01B-8A3F-1312-121598307B95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BBD405-901D-DF01-40CD-7D6A7288E611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52AEE1B-B74B-B3E3-87ED-D7487705F6C6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1E2D380-F531-A0C0-7EAB-5E67D075FBF7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059A6E1-47C4-45F1-265B-314B2464C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3B4F-3820-7144-E952-3180F25F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46A75-846C-898F-AE0E-FE1CA32B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E4188-3908-9EE8-3E46-F6CFF01F778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694D413-51DD-9701-057D-5929B0508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447F7D2-36A9-2093-36FE-A951BC945E9D}"/>
              </a:ext>
            </a:extLst>
          </p:cNvPr>
          <p:cNvSpPr txBox="1"/>
          <p:nvPr/>
        </p:nvSpPr>
        <p:spPr>
          <a:xfrm>
            <a:off x="6912863" y="1001158"/>
            <a:ext cx="4831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Black level : an offset to compensate electronic defaults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AF4046-EC3B-3C02-79B4-0972D5353E14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0C646-3C57-2982-0013-84E45836240D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B692E7A-2B2F-C1BD-6181-94E1D7FCDAE2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7DC74677-22EA-5EC3-AABA-E83DD191817C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9D79C98-5EB3-E4CA-CFB1-5CF427600D64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96AC116-17AD-173D-B6CC-F0A8E9B0C302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21638D-4E90-1FCB-F9E3-7A7CEBE3C75B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501E2BF-4FDC-983F-CCF5-18C9F9DFB855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2692B088-DE2A-9067-B818-D81B94ED2DC9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8DE0801-94E5-7162-8010-8273911705BE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5030E3-F88A-ABF1-AB91-9DBA9C511B9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117383-3E0E-CCE5-219E-14FD761BA394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A7644C-B782-21A4-CAC5-21662ACF9D76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892119-5354-9459-9A65-8EB52A642071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382144-B39D-6E06-4C9F-EDB9827B7E3A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259F77-A054-50F8-16A7-32B269CAD4B0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B5E289-EB51-09D4-6652-FF79F7342FB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BC04C3-065C-8B0A-5281-F1200AB0D59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2F5ADE-5AB3-BC9D-6440-B0D5C4BD7DF0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0CE1F5-EE1B-46F8-133D-2787BABB4888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A1B048-A04F-02BD-30E3-6FF60C241B3E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51D69E-88C3-BC77-1716-5757B68238E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C66576-3C6C-ED7F-F160-3941EB2BC3F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E4E388F-32EF-169C-6FAE-3A8A379C6D4C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3538DB1-6263-1DD0-134E-8613EB759861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F9FE84-B95C-4AC2-423D-A8F836874AC2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2A279EC-1918-3CE8-D6C4-3724483A9D6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89614-DABE-5078-0CE1-557BD70A33C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16E768-F3F4-6C99-24A0-A1A2A4FAC55B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C250766-FB37-C8F2-89B4-0BD0E4C98F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FA2C6C-4919-3491-B2D5-AEB02C00FD89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7100084-1DB8-8854-6972-84DCB7D81F33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0503C28-AE78-5E65-4B0C-2DFC9A05330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B7D4F526-623F-AD9D-952C-B18D8AD48E49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981522C-018D-E971-3768-B7B9C887FD3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A8F5B46-A29D-11B9-3DF3-FC00550071DA}"/>
              </a:ext>
            </a:extLst>
          </p:cNvPr>
          <p:cNvSpPr>
            <a:spLocks/>
          </p:cNvSpPr>
          <p:nvPr/>
        </p:nvSpPr>
        <p:spPr>
          <a:xfrm>
            <a:off x="2470885" y="218068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35185CB-7AC4-6DD7-F3CC-7D3C7AD59B01}"/>
              </a:ext>
            </a:extLst>
          </p:cNvPr>
          <p:cNvSpPr>
            <a:spLocks/>
          </p:cNvSpPr>
          <p:nvPr/>
        </p:nvSpPr>
        <p:spPr>
          <a:xfrm>
            <a:off x="2470885" y="1936480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5E75D91-2154-659C-12A2-B1F4FFBE9B7E}"/>
              </a:ext>
            </a:extLst>
          </p:cNvPr>
          <p:cNvSpPr>
            <a:spLocks/>
          </p:cNvSpPr>
          <p:nvPr/>
        </p:nvSpPr>
        <p:spPr>
          <a:xfrm>
            <a:off x="2470885" y="242603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0F99666-DDB8-0CE4-CD74-A0CD6D1044DA}"/>
              </a:ext>
            </a:extLst>
          </p:cNvPr>
          <p:cNvSpPr>
            <a:spLocks/>
          </p:cNvSpPr>
          <p:nvPr/>
        </p:nvSpPr>
        <p:spPr>
          <a:xfrm>
            <a:off x="2470885" y="2669055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87B37833-A959-7621-25AD-78D5DE345A0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Black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462FC3B-FA6D-B9BD-0CD3-0E17E7C5AB52}"/>
              </a:ext>
            </a:extLst>
          </p:cNvPr>
          <p:cNvSpPr txBox="1"/>
          <p:nvPr/>
        </p:nvSpPr>
        <p:spPr>
          <a:xfrm>
            <a:off x="7735177" y="2321996"/>
            <a:ext cx="321607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Change the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overall brightness</a:t>
            </a:r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 of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  <a:p>
            <a:pPr marR="0" algn="just"/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Adjusting the camera's black level will result in </a:t>
            </a:r>
            <a:r>
              <a:rPr lang="en-US" b="1" i="1" dirty="0">
                <a:effectLst/>
                <a:highlight>
                  <a:srgbClr val="FFFFFF"/>
                </a:highlight>
                <a:latin typeface="+mj-lt"/>
              </a:rPr>
              <a:t>an offset to the pixel's gray values</a:t>
            </a:r>
            <a:r>
              <a:rPr lang="en-US" b="0" i="1" dirty="0">
                <a:effectLst/>
                <a:highlight>
                  <a:srgbClr val="FFFFFF"/>
                </a:highlight>
                <a:latin typeface="+mj-lt"/>
              </a:rPr>
              <a:t> output by the camera.</a:t>
            </a:r>
            <a:endParaRPr lang="fr-FR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1A4AE7D5-0EE9-383E-72BB-D67D875E2DAD}"/>
              </a:ext>
            </a:extLst>
          </p:cNvPr>
          <p:cNvSpPr/>
          <p:nvPr/>
        </p:nvSpPr>
        <p:spPr>
          <a:xfrm>
            <a:off x="3355768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Dark</a:t>
            </a:r>
            <a:r>
              <a:rPr lang="fr-FR" dirty="0"/>
              <a:t> </a:t>
            </a:r>
            <a:r>
              <a:rPr lang="fr-FR" dirty="0" err="1"/>
              <a:t>Current</a:t>
            </a:r>
            <a:endParaRPr lang="fr-FR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09B7D4F8-660B-6A07-5910-C90C587A0854}"/>
              </a:ext>
            </a:extLst>
          </p:cNvPr>
          <p:cNvSpPr txBox="1"/>
          <p:nvPr/>
        </p:nvSpPr>
        <p:spPr>
          <a:xfrm>
            <a:off x="3520583" y="2321996"/>
            <a:ext cx="32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highlight>
                  <a:srgbClr val="FFFFFF"/>
                </a:highlight>
                <a:latin typeface="+mj-lt"/>
              </a:rPr>
              <a:t>Response of the sensor to </a:t>
            </a:r>
            <a:r>
              <a:rPr lang="en-US" b="1" i="0" dirty="0">
                <a:effectLst/>
                <a:highlight>
                  <a:srgbClr val="FFFFFF"/>
                </a:highlight>
                <a:latin typeface="+mj-lt"/>
              </a:rPr>
              <a:t>complete darkness</a:t>
            </a:r>
            <a:endParaRPr lang="fr-FR" sz="20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DC00165B-9BDD-3239-8840-AB5DADB10549}"/>
              </a:ext>
            </a:extLst>
          </p:cNvPr>
          <p:cNvSpPr txBox="1"/>
          <p:nvPr/>
        </p:nvSpPr>
        <p:spPr>
          <a:xfrm>
            <a:off x="3786186" y="421507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+ noise</a:t>
            </a:r>
          </a:p>
        </p:txBody>
      </p:sp>
      <p:sp>
        <p:nvSpPr>
          <p:cNvPr id="92" name="Organigramme : Jonction de sommaire 91">
            <a:extLst>
              <a:ext uri="{FF2B5EF4-FFF2-40B4-BE49-F238E27FC236}">
                <a16:creationId xmlns:a16="http://schemas.microsoft.com/office/drawing/2014/main" id="{D76D74BF-D7DD-ABB1-FB4B-517D79D5899E}"/>
              </a:ext>
            </a:extLst>
          </p:cNvPr>
          <p:cNvSpPr/>
          <p:nvPr/>
        </p:nvSpPr>
        <p:spPr>
          <a:xfrm>
            <a:off x="6262059" y="3563216"/>
            <a:ext cx="581127" cy="540461"/>
          </a:xfrm>
          <a:prstGeom prst="flowChartSummingJunct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700EB19-5E12-3135-0CCE-7BD2C47DCCFD}"/>
              </a:ext>
            </a:extLst>
          </p:cNvPr>
          <p:cNvSpPr txBox="1"/>
          <p:nvPr/>
        </p:nvSpPr>
        <p:spPr>
          <a:xfrm>
            <a:off x="1542152" y="4579924"/>
            <a:ext cx="3810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/>
              <a:t>+ 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-apple-system"/>
              </a:rPr>
              <a:t>manufacturing process, operating temperature,…</a:t>
            </a:r>
            <a:endParaRPr lang="fr-FR" sz="1200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72F539EA-6751-7B48-3F56-EAC19261FE18}"/>
              </a:ext>
            </a:extLst>
          </p:cNvPr>
          <p:cNvSpPr txBox="1"/>
          <p:nvPr/>
        </p:nvSpPr>
        <p:spPr>
          <a:xfrm>
            <a:off x="567498" y="5929667"/>
            <a:ext cx="6437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Due to </a:t>
            </a:r>
            <a:r>
              <a:rPr lang="en-US" sz="1400" b="1" i="1" dirty="0">
                <a:effectLst/>
                <a:highlight>
                  <a:srgbClr val="FFFFFF"/>
                </a:highlight>
                <a:latin typeface="+mj-lt"/>
              </a:rPr>
              <a:t>various physical and electronic factors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+mj-lt"/>
              </a:rPr>
              <a:t>, the sensor's output is never zero, even in the complete absence of light</a:t>
            </a:r>
            <a:endParaRPr lang="fr-FR" sz="1400" dirty="0">
              <a:latin typeface="+mj-lt"/>
            </a:endParaRPr>
          </a:p>
        </p:txBody>
      </p: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C7C69F07-5D02-E344-6230-4A264541A809}"/>
              </a:ext>
            </a:extLst>
          </p:cNvPr>
          <p:cNvCxnSpPr>
            <a:cxnSpLocks/>
          </p:cNvCxnSpPr>
          <p:nvPr/>
        </p:nvCxnSpPr>
        <p:spPr>
          <a:xfrm flipV="1">
            <a:off x="5811288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C98D2400-A2A0-A56F-3000-CA271BECF393}"/>
              </a:ext>
            </a:extLst>
          </p:cNvPr>
          <p:cNvCxnSpPr>
            <a:cxnSpLocks/>
          </p:cNvCxnSpPr>
          <p:nvPr/>
        </p:nvCxnSpPr>
        <p:spPr>
          <a:xfrm flipV="1">
            <a:off x="6942189" y="3833446"/>
            <a:ext cx="351768" cy="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6930BCB1-5A36-BB27-A936-7D622A80ED39}"/>
              </a:ext>
            </a:extLst>
          </p:cNvPr>
          <p:cNvCxnSpPr>
            <a:cxnSpLocks/>
          </p:cNvCxnSpPr>
          <p:nvPr/>
        </p:nvCxnSpPr>
        <p:spPr>
          <a:xfrm flipH="1" flipV="1">
            <a:off x="6561271" y="4167219"/>
            <a:ext cx="12099" cy="50334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55F3E3A3-B160-B2D8-D939-2B89CD00AA38}"/>
              </a:ext>
            </a:extLst>
          </p:cNvPr>
          <p:cNvSpPr txBox="1"/>
          <p:nvPr/>
        </p:nvSpPr>
        <p:spPr>
          <a:xfrm>
            <a:off x="5958848" y="4763269"/>
            <a:ext cx="1204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Black </a:t>
            </a:r>
            <a:r>
              <a:rPr lang="fr-FR" sz="1200" b="1" dirty="0" err="1">
                <a:solidFill>
                  <a:srgbClr val="0070C0"/>
                </a:solidFill>
              </a:rPr>
              <a:t>Level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D30D54B-EE86-F345-44F9-072CEA8E89FB}"/>
              </a:ext>
            </a:extLst>
          </p:cNvPr>
          <p:cNvSpPr txBox="1"/>
          <p:nvPr/>
        </p:nvSpPr>
        <p:spPr>
          <a:xfrm>
            <a:off x="6222717" y="365275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2ABA40E-DCF4-25C0-D52F-378E3A56986E}"/>
              </a:ext>
            </a:extLst>
          </p:cNvPr>
          <p:cNvSpPr txBox="1"/>
          <p:nvPr/>
        </p:nvSpPr>
        <p:spPr>
          <a:xfrm>
            <a:off x="6391994" y="37956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pic>
        <p:nvPicPr>
          <p:cNvPr id="12" name="Image 1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89E7611-3029-B19F-A0AE-5B1089CF6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9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D5CE0-C7D4-AFDF-0073-CB23D48C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4015261-9946-3783-DEE7-DC2DE9B0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E9173A-607A-2DB7-D4DE-99621D5EDE6D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40F25DA-ECE8-69C0-7C15-220235DF710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CB3928-1774-EBC3-6822-156BD02E6699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9E25B-A5B6-BAD8-8C4B-B47E83F9306A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02A2D-0AA4-D7A3-FF96-C0A52E0F3229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AED69B5-0B66-1BA9-CA58-444C7B8A9179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D32AC9-2AF0-BF33-A889-0FFEB33516C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200458-29CF-5F0C-131E-735EB33B021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402A1F7-BA50-B2C4-05A2-DE54C6D2878E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CDB81-DF69-1753-1CA4-5644039BADE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092D7D5-A42A-930E-F70D-B93428A0C7C0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EFC97754-72D5-D1B2-F2CC-33D11CC0BF66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916B87-7594-5103-4E57-F57584EEED0B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F23ED-1209-5ADA-01F3-A49D29EBCDC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5D2BF-76BB-2639-586A-DDFC995E48B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416ABC-EC2D-007F-93A5-497F065ED60D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19BADF-DE50-7E89-A412-5A7F4F9E1C74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104F-A36D-64A3-5470-AE9B908025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60CE2-5CA3-52AD-8A37-CA0A9D5D413F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582278-8B1C-58F4-9B6D-E0D5A02FAF3D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98BC2F-DE25-6A5F-7D59-856967AD681E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CAEE69-1EDC-B54B-4A56-EBD0878A2F1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34B86-36D0-42BC-A17B-6ADF63ADE59F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5C2EAB-A093-8861-C1C4-EA6889393636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E67DC3-6CD9-02C7-32A5-FD26762204D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B3648E-ED07-A21E-3693-09C4558021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35B0B2-939F-8E77-CCED-1FF0838373E5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32D7E5-7328-6F11-908C-7A37EE7A35EA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FA9D7-CEB2-3DE4-8E9A-B15E87F969F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46B3B5-63A9-C3B3-C0AF-8136E4F126CE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254D8-8994-8322-094D-9315D19369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A621A-761B-1137-FD3D-58C306858D0E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EF2421-BD3D-9060-F591-371675EA7713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F52A4A-F6BE-FCAF-87EF-317061FA83D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75E6D9-CB9A-B871-A80B-35C7EFE4E19A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9BD8A5-EBCD-FDA7-8AAF-2A2ECD19DFAE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CEB53D7-459B-9EFD-FA52-27FF030D5708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E6CB79-93C0-5A90-87A2-664567AD5AEA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0ABECE81-576C-B15C-1DF0-0C2910786B71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A3BD84B-C5C5-0FCC-B439-9E3A0F8216C5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25619-3DED-42C8-136F-411B8E64A1F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86C99A-3561-266B-7112-C86786AFE01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192B93-7E2B-0F76-5590-CDC1110877C8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8AE548-CF38-F5B7-5C3B-9B2EF5C43A59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F0539A4-58B9-B812-7772-3726FCC7FD5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6B9A4A7-708C-6FE3-EDC0-912B6A013511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8C365ED-9082-654E-A3CD-0820EC2C5F4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72B1811-50C5-35D6-5A37-7F59C523CC58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B9E05987-57E2-9E77-9F77-D4BF8FD4ED93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AC40A124-A616-54FA-DDB1-DEBB2A917709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70C7862-885C-02FC-944F-5BC2C33617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7904E080-B693-3174-512B-CE774E378B8E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8A70B52E-CABE-8095-341C-4B2A358E65F0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87398163-0648-35B4-F995-D4BB70731EAC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FF6472-21C7-D48F-AD75-52E7A02F990F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D2EF6807-485A-CAB6-84ED-4A1598152E39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61357505-2E1C-389B-95E2-8A14B1F038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62FD9301-DFFC-2335-E1A7-371937A6FD31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176EDF7-4EFE-0838-E1EA-45F18CAC9415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CB46C7BF-37D1-2353-FCFC-477B06941764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3ABC92C8-A083-6DE9-CF62-62999DD2405F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FF6498E3-98D8-DF76-48C7-7651DFBE1DF8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240B37B2-45A2-EDD2-4F36-422C26C3676C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9CBCE9-7EF4-9433-F39D-1763EA87D3CF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C10EF662-ACF2-9676-92C7-3F783925BF53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D29EA987-8AC9-DA8D-7FC6-91E8AB307813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A3961CA-812B-DCB6-479B-FCE5C10219EF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612E85FB-D378-49D1-CCF8-EF28306F1B32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4B2391EE-5E63-8AD9-343F-37F048384F02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0451262-3E7F-34C2-5E3B-F0C072E186B0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DED26DB7-97EB-F26B-5B80-711FF7A5A8EB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E4421676-BCC8-191E-0BF0-7D314A08AC67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F8700D7-B78D-C280-76A1-4F7B3C0AFE84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4F45CCE7-1126-EDC3-23C7-22C3EB6058D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8CDD2CF-1A2D-2EC2-76F0-70E349B210C4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915246C-5BC0-85C3-5139-4B79BBE2CBAF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184B19-3F5E-9100-3C18-A9120D23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2FB25-BC35-FE0A-BEC0-413B0391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CA7EC25-D8C0-37FB-A420-1E35A114B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0E50B1-1086-464B-5C03-1389F913BEAA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8142E0F-33A5-4EBD-F1A8-BFA386CE0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368C3-9BFC-29D8-2B03-E96E3AA1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CD492-6F49-E383-A712-386FC582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74CE1DD-65D1-FC5D-6330-49EBCD7D0172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DD3AB81-0825-E525-C963-B787A106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9366-FDE4-DCB8-9245-9A77FC3D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4AF9F3-9ADB-ACB3-6A57-5DB69DAF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4A4D6-72BA-3ED1-EE12-A3A6E08BD9C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B7AAE-B956-3623-36FD-1222E3DE9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EC4830-462F-D5A1-C959-003A934E3B0D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Spatial Resolution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7EC223-8839-6B74-FC91-25D18840185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9A176E-1B1B-247B-CA88-8E08C1F97B4C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21254A-D1E3-7E64-B816-2D014AC23E0A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579515-C943-380A-1CD3-970413549437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0DF7558-3AE3-2086-E161-ADC82B85D29A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02FB8-C670-D43D-2CDB-158E121D8660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BBD634-F525-FC80-6665-ABFDF2CCDD2A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19C3EE6-8DAF-4050-304E-4E6E12B091A2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A6D47-2FA1-BF8B-9CDB-10BB7CC26765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2532F-A28D-E615-6BBB-6B9EEBBB37ED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297FD-9D41-3DD2-1392-2ED3AE1D037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178CD-6CF9-0A4A-D1A2-8436B886AC1A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20-1B78-1ACE-FD25-16F31A080F05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BEE27-34E3-1472-E474-AC251B3D546C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FFED7-3122-7C30-AF89-FE490915325C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E94DB-3D26-7F2F-7F4E-9A808A1B52CC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DC53FB-EB59-7D98-69FA-D5E761824CD2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D833AE-597B-B60F-D28C-24F2A697015F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13AAA7-0541-62B0-4E36-69D944D4CDA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104F3-48D0-13E2-8E19-6AB6FF9FABF8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A2FBC-CAE0-B85A-4126-B2A1985CE2C7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265B36-FBEB-E4B7-058E-74DE85B4AE00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80417-0063-4145-A597-D48893F128A7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FCF0FF-27A8-AE2A-E21F-9D6284AFE78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A2E5CF-9B91-8643-21ED-C57423954119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9470C-552D-0ACB-3372-A70589EDFD3F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C8A68-25D6-3708-256B-98B9513C05C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817B3-B72C-DF70-BD38-93A3153C871F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63CBF0-0FD0-DC37-39BA-501C1E2D55FA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6C62DF-4315-4904-EE30-584A8C871DCA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43BAB-1788-0F82-6FFA-68A57200EE93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522877-BD97-ABCC-E697-6E0504491380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F6769B-51E6-B6ED-8003-689F49BE6590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DCA515-7A48-E095-FAA7-B7CF35F05561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6CFDC-D6B6-888A-3516-DE9CC70B51B4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98C1D-ACAD-2A9B-F7A7-889C25C0B534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4CB856-F501-D586-F09C-32E1A916B7F0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26E52D-573D-F546-8B31-9B35F8E302FB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7CBB8-67E5-12C6-2CA3-A25D545368BE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571AC7-6B2F-88D6-09D4-914496DCD41C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4544CF-C80C-0A6F-F4B1-3422FA0F598C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D26F43-C921-42E6-5E86-EAD22F2513FA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871A7-2D80-BB37-A896-671A7E1DD8A0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192D9-DE5E-A1C2-F464-85538EA055E5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124BBE-E247-767C-15F2-D223468F49A1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917130-CAFB-46E8-81D4-FF5C76AED417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5BA9A7-12CB-1B16-D987-20F1D17725DE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E6C2604-A1D6-E1EA-1B5F-9928B1FE724A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4278D-E92D-206E-6E06-94FABB8E9C98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07670D-602F-3E32-AC10-F5711441134B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9D79AC8-9FF4-E1EE-524F-4877F6DC24CF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0236CEA-DAA5-D9EB-6DE3-D5BBE4EF14EE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1FCE32F-E6EE-7A30-15DB-D4CE11688CA5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E623CCB-DB14-ACA9-5852-EDDAD31EA653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9E46DD-129D-CFDD-2871-2455879147F5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743625-49DE-4669-FCD4-1DBEE062A047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8EBEF3-75FE-AB38-D19A-67F85C4C6F8E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1FB1F9A-52F6-D121-3A2E-5760E83C8821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743458-CD42-D3DA-1135-9E151E775D8B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A522B9-7860-4F6F-6F8B-038FA20502F2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4AC2F4-D3B0-3A16-FA9B-7B98D282373A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605A6C-8C82-53FF-0CE2-F895A338E6EB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0CD8B1-F372-BA9E-2953-BB1649D7C4F5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027A35C-9325-AD46-F28A-DF07F82C1D63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AE4B9-1865-B820-4E98-27463DF704FE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D7624-237A-6E7C-421D-E0665C3A08C3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1DD647-4E62-F0BB-915A-AE63DF711E17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45435B-EA4D-5FE8-1E27-2F622230D9F2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69907F9-4BE5-D5C1-471D-522703BECCB3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4BBCDE2-7E61-6066-BF4B-BAE16B89FADF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A9EF50-9B40-166B-5AB7-10FDE1BF6079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CF64B9-0EBE-C3CD-360F-067EF83DA85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1D570B-59DA-061E-6779-30DE444358FB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A6FA4-A100-AA87-C88F-5F443AE54682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2DB6795-1332-A826-D5AA-67A0299486D9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25A86-FA08-7FBC-DC42-1AC0DECA29B1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2CE7913-00AE-2ED8-B017-C70BA044EC77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61B298-6776-A92E-16D8-693C8F9995DC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05D9AB-1F13-CBF4-C7AC-E549E62E1544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E319E7-4B6D-8215-9A1C-BB2FDEDA3B55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23B47D4-CD31-6AB6-2939-62601FC2977A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69E346-5007-F001-6116-5973868C0627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B273E2-3D68-89D3-0519-148B8B644462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79665-6FBE-CA5B-4512-4A4EB2B748C8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B0D69A-28C8-00D0-9F32-3A2F37A0B88C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01283B7-E342-AAE2-7317-D8CD62B897EA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7D2B836-8BC2-D0C4-F2D0-34309FC4F038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9396A53-152B-B69E-1F16-9F1F18FAFB19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6EB7B7-BD8B-DCE8-1764-66760B792B2A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5EFE0F2-01A0-5040-1FF1-421FFE94C1E0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D58E0-8986-071B-EAB4-E0185F3BF9A3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ED0FB9-B0DD-3AAA-C213-263A50992D8B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CAE0B6-039E-9255-5170-5674E2124F3B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83B1E0C-B97F-7AD1-28C5-031ECF9E651A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ZoneTexte 148">
            <a:extLst>
              <a:ext uri="{FF2B5EF4-FFF2-40B4-BE49-F238E27FC236}">
                <a16:creationId xmlns:a16="http://schemas.microsoft.com/office/drawing/2014/main" id="{6ED0DFBB-392A-FD7A-7FFF-D85CF164065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DDBABAD7-91BF-8D43-EC03-8D302D94624F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324C1BB9-F37F-B119-BCC9-9AEE32D8CA1C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3145B03C-5374-1E38-A29A-4418169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  <p:pic>
        <p:nvPicPr>
          <p:cNvPr id="25" name="Image 2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867CBE0-1AAF-3EC4-9E86-AE6C998EB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3E0D9-514F-710B-FD04-A23E107E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F713C55-C216-EB96-BFD9-01F7255E8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33E91D-FF6D-0727-14B4-F7CC9A1D2115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Resolution of the sensor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07FEE0F-E611-6246-C3E9-CC0CE7B74C5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A42DAC5-1CAB-DC74-C5C2-D7B8475E423B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4301E12-8270-1747-3942-D39DB77AB935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ZoneTexte 90">
            <a:extLst>
              <a:ext uri="{FF2B5EF4-FFF2-40B4-BE49-F238E27FC236}">
                <a16:creationId xmlns:a16="http://schemas.microsoft.com/office/drawing/2014/main" id="{4EA5E2EB-BC95-7B25-DF69-4D1E39B9CDFB}"/>
              </a:ext>
            </a:extLst>
          </p:cNvPr>
          <p:cNvSpPr txBox="1"/>
          <p:nvPr/>
        </p:nvSpPr>
        <p:spPr>
          <a:xfrm>
            <a:off x="6243214" y="5616883"/>
            <a:ext cx="340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3FD83DA-A929-6EE4-C7F5-989500B7A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E519-F16B-0E11-3F25-6330FB25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47E7A-AF6A-1B29-E33A-2337E1F7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544EC-4192-C774-2383-5F7A69F6E2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C03B3A0C-FD7E-A39B-EBF7-ECD675B14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F587DE-278B-1338-83F2-57F8E889F83A}"/>
              </a:ext>
            </a:extLst>
          </p:cNvPr>
          <p:cNvSpPr txBox="1"/>
          <p:nvPr/>
        </p:nvSpPr>
        <p:spPr>
          <a:xfrm>
            <a:off x="6912863" y="1001158"/>
            <a:ext cx="4831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22268"/>
                </a:solidFill>
                <a:latin typeface="+mj-lt"/>
              </a:rPr>
              <a:t>Motion, sharp image and maximum exposure time</a:t>
            </a:r>
          </a:p>
          <a:p>
            <a:endParaRPr lang="en-US" sz="14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236E1-E9A5-F236-269A-567FC08DFDC6}"/>
              </a:ext>
            </a:extLst>
          </p:cNvPr>
          <p:cNvSpPr>
            <a:spLocks/>
          </p:cNvSpPr>
          <p:nvPr/>
        </p:nvSpPr>
        <p:spPr>
          <a:xfrm>
            <a:off x="1269184" y="2175089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76DA4-FB40-B550-72DD-7B76B5666251}"/>
              </a:ext>
            </a:extLst>
          </p:cNvPr>
          <p:cNvSpPr>
            <a:spLocks/>
          </p:cNvSpPr>
          <p:nvPr/>
        </p:nvSpPr>
        <p:spPr>
          <a:xfrm>
            <a:off x="1550353" y="5161582"/>
            <a:ext cx="867333" cy="88565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70A5E-D385-E206-F53C-ADE240470A3A}"/>
              </a:ext>
            </a:extLst>
          </p:cNvPr>
          <p:cNvSpPr>
            <a:spLocks/>
          </p:cNvSpPr>
          <p:nvPr/>
        </p:nvSpPr>
        <p:spPr>
          <a:xfrm>
            <a:off x="844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340791-59DE-FBD7-DAAE-A916DC1C1371}"/>
              </a:ext>
            </a:extLst>
          </p:cNvPr>
          <p:cNvSpPr>
            <a:spLocks/>
          </p:cNvSpPr>
          <p:nvPr/>
        </p:nvSpPr>
        <p:spPr>
          <a:xfrm>
            <a:off x="127621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9147B-555F-B184-ADE8-FC31CE9B28A8}"/>
              </a:ext>
            </a:extLst>
          </p:cNvPr>
          <p:cNvSpPr>
            <a:spLocks/>
          </p:cNvSpPr>
          <p:nvPr/>
        </p:nvSpPr>
        <p:spPr>
          <a:xfrm>
            <a:off x="1709496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FD157-F7EB-2819-5094-F6106285E8A6}"/>
              </a:ext>
            </a:extLst>
          </p:cNvPr>
          <p:cNvSpPr>
            <a:spLocks/>
          </p:cNvSpPr>
          <p:nvPr/>
        </p:nvSpPr>
        <p:spPr>
          <a:xfrm>
            <a:off x="2139944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62D3AF-B5D6-7527-0A25-085DC1BDEC78}"/>
              </a:ext>
            </a:extLst>
          </p:cNvPr>
          <p:cNvSpPr>
            <a:spLocks/>
          </p:cNvSpPr>
          <p:nvPr/>
        </p:nvSpPr>
        <p:spPr>
          <a:xfrm>
            <a:off x="84421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216F8A-8945-8C38-EE73-B65389D2BA6A}"/>
              </a:ext>
            </a:extLst>
          </p:cNvPr>
          <p:cNvSpPr>
            <a:spLocks/>
          </p:cNvSpPr>
          <p:nvPr/>
        </p:nvSpPr>
        <p:spPr>
          <a:xfrm>
            <a:off x="1709496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5816AD-DF4A-9D45-45A9-B59EC6EEEF3A}"/>
              </a:ext>
            </a:extLst>
          </p:cNvPr>
          <p:cNvSpPr>
            <a:spLocks/>
          </p:cNvSpPr>
          <p:nvPr/>
        </p:nvSpPr>
        <p:spPr>
          <a:xfrm>
            <a:off x="2139944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BA3ED-2F94-8EC0-71D0-7FDED9F6357F}"/>
              </a:ext>
            </a:extLst>
          </p:cNvPr>
          <p:cNvSpPr>
            <a:spLocks/>
          </p:cNvSpPr>
          <p:nvPr/>
        </p:nvSpPr>
        <p:spPr>
          <a:xfrm>
            <a:off x="844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FFFB2-84A5-1D77-5D05-1DB920699DEA}"/>
              </a:ext>
            </a:extLst>
          </p:cNvPr>
          <p:cNvSpPr>
            <a:spLocks/>
          </p:cNvSpPr>
          <p:nvPr/>
        </p:nvSpPr>
        <p:spPr>
          <a:xfrm>
            <a:off x="127621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9D225-1DD3-3A30-9562-9D2C1100AC0F}"/>
              </a:ext>
            </a:extLst>
          </p:cNvPr>
          <p:cNvSpPr>
            <a:spLocks/>
          </p:cNvSpPr>
          <p:nvPr/>
        </p:nvSpPr>
        <p:spPr>
          <a:xfrm>
            <a:off x="1709496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325D5A-B1AF-97DC-A4CB-A6A37DA2EC12}"/>
              </a:ext>
            </a:extLst>
          </p:cNvPr>
          <p:cNvSpPr>
            <a:spLocks/>
          </p:cNvSpPr>
          <p:nvPr/>
        </p:nvSpPr>
        <p:spPr>
          <a:xfrm>
            <a:off x="2139944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E6CD76-D9B0-339E-8A75-F104A0259D7F}"/>
              </a:ext>
            </a:extLst>
          </p:cNvPr>
          <p:cNvSpPr>
            <a:spLocks/>
          </p:cNvSpPr>
          <p:nvPr/>
        </p:nvSpPr>
        <p:spPr>
          <a:xfrm>
            <a:off x="844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5A5680-E88D-7C49-B4ED-828E49684F52}"/>
              </a:ext>
            </a:extLst>
          </p:cNvPr>
          <p:cNvSpPr>
            <a:spLocks/>
          </p:cNvSpPr>
          <p:nvPr/>
        </p:nvSpPr>
        <p:spPr>
          <a:xfrm>
            <a:off x="127603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761D62-B219-DA04-7F38-7800C077CDDB}"/>
              </a:ext>
            </a:extLst>
          </p:cNvPr>
          <p:cNvSpPr>
            <a:spLocks/>
          </p:cNvSpPr>
          <p:nvPr/>
        </p:nvSpPr>
        <p:spPr>
          <a:xfrm>
            <a:off x="1709313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ABF2C6-532F-38A2-A7CE-2D5D5FD84DB2}"/>
              </a:ext>
            </a:extLst>
          </p:cNvPr>
          <p:cNvSpPr>
            <a:spLocks/>
          </p:cNvSpPr>
          <p:nvPr/>
        </p:nvSpPr>
        <p:spPr>
          <a:xfrm>
            <a:off x="2139761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FD73B-B15E-D2D7-95B8-38DC95C00F93}"/>
              </a:ext>
            </a:extLst>
          </p:cNvPr>
          <p:cNvSpPr>
            <a:spLocks/>
          </p:cNvSpPr>
          <p:nvPr/>
        </p:nvSpPr>
        <p:spPr>
          <a:xfrm>
            <a:off x="1275987" y="219967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E536A5-70CA-8D32-6949-5C0DB8F91612}"/>
              </a:ext>
            </a:extLst>
          </p:cNvPr>
          <p:cNvSpPr>
            <a:spLocks/>
          </p:cNvSpPr>
          <p:nvPr/>
        </p:nvSpPr>
        <p:spPr>
          <a:xfrm>
            <a:off x="2571717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64CF04-939B-745D-1C98-7377158F003F}"/>
              </a:ext>
            </a:extLst>
          </p:cNvPr>
          <p:cNvSpPr>
            <a:spLocks/>
          </p:cNvSpPr>
          <p:nvPr/>
        </p:nvSpPr>
        <p:spPr>
          <a:xfrm>
            <a:off x="3002165" y="1768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C5B2AA-AE5C-6CFE-B521-E25DA994A183}"/>
              </a:ext>
            </a:extLst>
          </p:cNvPr>
          <p:cNvSpPr>
            <a:spLocks/>
          </p:cNvSpPr>
          <p:nvPr/>
        </p:nvSpPr>
        <p:spPr>
          <a:xfrm>
            <a:off x="2571717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B9AA48-628B-21BD-DB12-F0C5B69ADB11}"/>
              </a:ext>
            </a:extLst>
          </p:cNvPr>
          <p:cNvSpPr>
            <a:spLocks/>
          </p:cNvSpPr>
          <p:nvPr/>
        </p:nvSpPr>
        <p:spPr>
          <a:xfrm>
            <a:off x="3002165" y="220061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26F4DF-9585-8050-BA16-D3A836BE4067}"/>
              </a:ext>
            </a:extLst>
          </p:cNvPr>
          <p:cNvSpPr>
            <a:spLocks/>
          </p:cNvSpPr>
          <p:nvPr/>
        </p:nvSpPr>
        <p:spPr>
          <a:xfrm>
            <a:off x="2571717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0FA2B1-3C3A-E702-1873-BFA65CED9405}"/>
              </a:ext>
            </a:extLst>
          </p:cNvPr>
          <p:cNvSpPr>
            <a:spLocks/>
          </p:cNvSpPr>
          <p:nvPr/>
        </p:nvSpPr>
        <p:spPr>
          <a:xfrm>
            <a:off x="3002165" y="263279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120432-C19D-4602-9E64-BD7B09311594}"/>
              </a:ext>
            </a:extLst>
          </p:cNvPr>
          <p:cNvSpPr>
            <a:spLocks/>
          </p:cNvSpPr>
          <p:nvPr/>
        </p:nvSpPr>
        <p:spPr>
          <a:xfrm>
            <a:off x="2571534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14129A-AA4F-15B3-45A0-8645DDB33F56}"/>
              </a:ext>
            </a:extLst>
          </p:cNvPr>
          <p:cNvSpPr>
            <a:spLocks/>
          </p:cNvSpPr>
          <p:nvPr/>
        </p:nvSpPr>
        <p:spPr>
          <a:xfrm>
            <a:off x="3001982" y="3065735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3C1365-2352-5504-0C69-C60CD3B6772C}"/>
              </a:ext>
            </a:extLst>
          </p:cNvPr>
          <p:cNvSpPr>
            <a:spLocks/>
          </p:cNvSpPr>
          <p:nvPr/>
        </p:nvSpPr>
        <p:spPr>
          <a:xfrm>
            <a:off x="844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5256A5-1487-14C8-322E-64AC7424DC54}"/>
              </a:ext>
            </a:extLst>
          </p:cNvPr>
          <p:cNvSpPr>
            <a:spLocks/>
          </p:cNvSpPr>
          <p:nvPr/>
        </p:nvSpPr>
        <p:spPr>
          <a:xfrm>
            <a:off x="127621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EA8C39-268C-7F10-75CF-94D920B479C4}"/>
              </a:ext>
            </a:extLst>
          </p:cNvPr>
          <p:cNvSpPr>
            <a:spLocks/>
          </p:cNvSpPr>
          <p:nvPr/>
        </p:nvSpPr>
        <p:spPr>
          <a:xfrm>
            <a:off x="1709496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4AAB3-EDD5-2C92-B256-73A6CE26ADF9}"/>
              </a:ext>
            </a:extLst>
          </p:cNvPr>
          <p:cNvSpPr>
            <a:spLocks/>
          </p:cNvSpPr>
          <p:nvPr/>
        </p:nvSpPr>
        <p:spPr>
          <a:xfrm>
            <a:off x="2139944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79CA8B-2FB7-D633-33F7-38F24EFF17DD}"/>
              </a:ext>
            </a:extLst>
          </p:cNvPr>
          <p:cNvSpPr>
            <a:spLocks/>
          </p:cNvSpPr>
          <p:nvPr/>
        </p:nvSpPr>
        <p:spPr>
          <a:xfrm>
            <a:off x="84421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E761E7-D13E-7256-67E7-7FB48A93D63D}"/>
              </a:ext>
            </a:extLst>
          </p:cNvPr>
          <p:cNvSpPr>
            <a:spLocks/>
          </p:cNvSpPr>
          <p:nvPr/>
        </p:nvSpPr>
        <p:spPr>
          <a:xfrm>
            <a:off x="1709496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E37B08-79DD-AA74-A43F-ABF395567B3A}"/>
              </a:ext>
            </a:extLst>
          </p:cNvPr>
          <p:cNvSpPr>
            <a:spLocks/>
          </p:cNvSpPr>
          <p:nvPr/>
        </p:nvSpPr>
        <p:spPr>
          <a:xfrm>
            <a:off x="2139944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C35645-6472-1558-D80F-44A1D2852AB5}"/>
              </a:ext>
            </a:extLst>
          </p:cNvPr>
          <p:cNvSpPr>
            <a:spLocks/>
          </p:cNvSpPr>
          <p:nvPr/>
        </p:nvSpPr>
        <p:spPr>
          <a:xfrm>
            <a:off x="844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695784-5746-8829-0CAF-9D4A836ADC3E}"/>
              </a:ext>
            </a:extLst>
          </p:cNvPr>
          <p:cNvSpPr>
            <a:spLocks/>
          </p:cNvSpPr>
          <p:nvPr/>
        </p:nvSpPr>
        <p:spPr>
          <a:xfrm>
            <a:off x="127621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F6F3B7-6A95-D839-D831-F42191D1EF8D}"/>
              </a:ext>
            </a:extLst>
          </p:cNvPr>
          <p:cNvSpPr>
            <a:spLocks/>
          </p:cNvSpPr>
          <p:nvPr/>
        </p:nvSpPr>
        <p:spPr>
          <a:xfrm>
            <a:off x="1709496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239389-FC1E-6F98-B217-96D81128BD66}"/>
              </a:ext>
            </a:extLst>
          </p:cNvPr>
          <p:cNvSpPr>
            <a:spLocks/>
          </p:cNvSpPr>
          <p:nvPr/>
        </p:nvSpPr>
        <p:spPr>
          <a:xfrm>
            <a:off x="2139944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71C1EA-A8DF-B36C-5B3C-D637D0916DA9}"/>
              </a:ext>
            </a:extLst>
          </p:cNvPr>
          <p:cNvSpPr>
            <a:spLocks/>
          </p:cNvSpPr>
          <p:nvPr/>
        </p:nvSpPr>
        <p:spPr>
          <a:xfrm>
            <a:off x="844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68F4CD-3A8D-C47D-F07E-9E44513A9325}"/>
              </a:ext>
            </a:extLst>
          </p:cNvPr>
          <p:cNvSpPr>
            <a:spLocks/>
          </p:cNvSpPr>
          <p:nvPr/>
        </p:nvSpPr>
        <p:spPr>
          <a:xfrm>
            <a:off x="127603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8C0AD9-98D3-C824-E06B-364F5369F657}"/>
              </a:ext>
            </a:extLst>
          </p:cNvPr>
          <p:cNvSpPr>
            <a:spLocks/>
          </p:cNvSpPr>
          <p:nvPr/>
        </p:nvSpPr>
        <p:spPr>
          <a:xfrm>
            <a:off x="1709313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D2E6C2-4B41-EFCE-0F74-7C291D6FCCDE}"/>
              </a:ext>
            </a:extLst>
          </p:cNvPr>
          <p:cNvSpPr>
            <a:spLocks/>
          </p:cNvSpPr>
          <p:nvPr/>
        </p:nvSpPr>
        <p:spPr>
          <a:xfrm>
            <a:off x="2139761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7337BBD-0D97-4EA9-3C97-757CE7F3961B}"/>
              </a:ext>
            </a:extLst>
          </p:cNvPr>
          <p:cNvSpPr>
            <a:spLocks/>
          </p:cNvSpPr>
          <p:nvPr/>
        </p:nvSpPr>
        <p:spPr>
          <a:xfrm>
            <a:off x="1275987" y="518523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128933-99AA-1035-055F-EA23B327A30E}"/>
              </a:ext>
            </a:extLst>
          </p:cNvPr>
          <p:cNvSpPr>
            <a:spLocks/>
          </p:cNvSpPr>
          <p:nvPr/>
        </p:nvSpPr>
        <p:spPr>
          <a:xfrm>
            <a:off x="2571717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574BF19-4FAC-3BDC-0829-06148F89F4BB}"/>
              </a:ext>
            </a:extLst>
          </p:cNvPr>
          <p:cNvSpPr>
            <a:spLocks/>
          </p:cNvSpPr>
          <p:nvPr/>
        </p:nvSpPr>
        <p:spPr>
          <a:xfrm>
            <a:off x="3002165" y="4754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F7A91C-C70E-14B5-4F0C-63E083EC5BDB}"/>
              </a:ext>
            </a:extLst>
          </p:cNvPr>
          <p:cNvSpPr>
            <a:spLocks/>
          </p:cNvSpPr>
          <p:nvPr/>
        </p:nvSpPr>
        <p:spPr>
          <a:xfrm>
            <a:off x="2571717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ECA965-4DF6-E216-DDA4-9A0435D703D1}"/>
              </a:ext>
            </a:extLst>
          </p:cNvPr>
          <p:cNvSpPr>
            <a:spLocks/>
          </p:cNvSpPr>
          <p:nvPr/>
        </p:nvSpPr>
        <p:spPr>
          <a:xfrm>
            <a:off x="3002165" y="5186170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C2AB0E-295A-B6B0-C488-AB349B98D699}"/>
              </a:ext>
            </a:extLst>
          </p:cNvPr>
          <p:cNvSpPr>
            <a:spLocks/>
          </p:cNvSpPr>
          <p:nvPr/>
        </p:nvSpPr>
        <p:spPr>
          <a:xfrm>
            <a:off x="2571717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2912D3-4D4B-024D-E283-0CA58C64799A}"/>
              </a:ext>
            </a:extLst>
          </p:cNvPr>
          <p:cNvSpPr>
            <a:spLocks/>
          </p:cNvSpPr>
          <p:nvPr/>
        </p:nvSpPr>
        <p:spPr>
          <a:xfrm>
            <a:off x="3002165" y="561834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7EF7FBF-1278-AF3E-9DDA-DB09CB73E9E2}"/>
              </a:ext>
            </a:extLst>
          </p:cNvPr>
          <p:cNvSpPr>
            <a:spLocks/>
          </p:cNvSpPr>
          <p:nvPr/>
        </p:nvSpPr>
        <p:spPr>
          <a:xfrm>
            <a:off x="2571534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0DB87B7-FAE4-81FB-3C66-D4D01C591AE1}"/>
              </a:ext>
            </a:extLst>
          </p:cNvPr>
          <p:cNvSpPr>
            <a:spLocks/>
          </p:cNvSpPr>
          <p:nvPr/>
        </p:nvSpPr>
        <p:spPr>
          <a:xfrm>
            <a:off x="3001982" y="6051288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D1208989-68D9-4E2E-D6EB-1FED571F928E}"/>
              </a:ext>
            </a:extLst>
          </p:cNvPr>
          <p:cNvCxnSpPr/>
          <p:nvPr/>
        </p:nvCxnSpPr>
        <p:spPr>
          <a:xfrm>
            <a:off x="828815" y="364744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01184A1C-4EAF-7774-E3A8-B55F8477A8E4}"/>
              </a:ext>
            </a:extLst>
          </p:cNvPr>
          <p:cNvCxnSpPr/>
          <p:nvPr/>
        </p:nvCxnSpPr>
        <p:spPr>
          <a:xfrm>
            <a:off x="828815" y="4592320"/>
            <a:ext cx="302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0ADC15F2-DB15-742F-0141-AC484FC967A9}"/>
              </a:ext>
            </a:extLst>
          </p:cNvPr>
          <p:cNvCxnSpPr/>
          <p:nvPr/>
        </p:nvCxnSpPr>
        <p:spPr>
          <a:xfrm>
            <a:off x="1270907" y="358010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EF260743-91A6-1878-A702-F80B1152898D}"/>
              </a:ext>
            </a:extLst>
          </p:cNvPr>
          <p:cNvCxnSpPr/>
          <p:nvPr/>
        </p:nvCxnSpPr>
        <p:spPr>
          <a:xfrm>
            <a:off x="1551260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5366E715-7C8D-6924-77A8-57FF4766A0F8}"/>
              </a:ext>
            </a:extLst>
          </p:cNvPr>
          <p:cNvSpPr txBox="1"/>
          <p:nvPr/>
        </p:nvSpPr>
        <p:spPr>
          <a:xfrm>
            <a:off x="4284133" y="2005621"/>
            <a:ext cx="276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 : motion speed (mm/s)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C10ABE45-169E-862F-8CC4-57F5CF2D77B5}"/>
              </a:ext>
            </a:extLst>
          </p:cNvPr>
          <p:cNvCxnSpPr/>
          <p:nvPr/>
        </p:nvCxnSpPr>
        <p:spPr>
          <a:xfrm>
            <a:off x="1275987" y="4527527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09E8B3AB-3A2C-F6AA-18D7-18CA883A46DD}"/>
              </a:ext>
            </a:extLst>
          </p:cNvPr>
          <p:cNvCxnSpPr/>
          <p:nvPr/>
        </p:nvCxnSpPr>
        <p:spPr>
          <a:xfrm>
            <a:off x="1550353" y="3580106"/>
            <a:ext cx="0" cy="13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F78C70FB-C408-AE55-628C-DC6C423617F3}"/>
              </a:ext>
            </a:extLst>
          </p:cNvPr>
          <p:cNvCxnSpPr>
            <a:cxnSpLocks/>
          </p:cNvCxnSpPr>
          <p:nvPr/>
        </p:nvCxnSpPr>
        <p:spPr>
          <a:xfrm>
            <a:off x="1550353" y="3787987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2BF504AE-7FA0-3ACF-7473-9E7E77076EF7}"/>
              </a:ext>
            </a:extLst>
          </p:cNvPr>
          <p:cNvCxnSpPr>
            <a:cxnSpLocks/>
          </p:cNvCxnSpPr>
          <p:nvPr/>
        </p:nvCxnSpPr>
        <p:spPr>
          <a:xfrm>
            <a:off x="1275987" y="3787986"/>
            <a:ext cx="0" cy="680451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èche : droite 102">
            <a:extLst>
              <a:ext uri="{FF2B5EF4-FFF2-40B4-BE49-F238E27FC236}">
                <a16:creationId xmlns:a16="http://schemas.microsoft.com/office/drawing/2014/main" id="{7FD358BE-B2CF-E925-942B-EBAB080FE714}"/>
              </a:ext>
            </a:extLst>
          </p:cNvPr>
          <p:cNvSpPr/>
          <p:nvPr/>
        </p:nvSpPr>
        <p:spPr>
          <a:xfrm>
            <a:off x="828815" y="3914295"/>
            <a:ext cx="1176646" cy="42783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</a:t>
            </a: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7C3DE4D9-43F3-E756-4538-AD6AB759E980}"/>
              </a:ext>
            </a:extLst>
          </p:cNvPr>
          <p:cNvCxnSpPr>
            <a:cxnSpLocks/>
          </p:cNvCxnSpPr>
          <p:nvPr/>
        </p:nvCxnSpPr>
        <p:spPr>
          <a:xfrm>
            <a:off x="1291609" y="3852346"/>
            <a:ext cx="258744" cy="0"/>
          </a:xfrm>
          <a:prstGeom prst="straightConnector1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71300AEE-0E59-8C69-6CCA-6981B4FE6968}"/>
              </a:ext>
            </a:extLst>
          </p:cNvPr>
          <p:cNvCxnSpPr>
            <a:cxnSpLocks/>
          </p:cNvCxnSpPr>
          <p:nvPr/>
        </p:nvCxnSpPr>
        <p:spPr>
          <a:xfrm>
            <a:off x="1291609" y="4527527"/>
            <a:ext cx="258744" cy="0"/>
          </a:xfrm>
          <a:prstGeom prst="straightConnector1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Texte 105">
            <a:extLst>
              <a:ext uri="{FF2B5EF4-FFF2-40B4-BE49-F238E27FC236}">
                <a16:creationId xmlns:a16="http://schemas.microsoft.com/office/drawing/2014/main" id="{27E9738D-0622-D6B7-99AC-416B01C3EE06}"/>
              </a:ext>
            </a:extLst>
          </p:cNvPr>
          <p:cNvSpPr txBox="1"/>
          <p:nvPr/>
        </p:nvSpPr>
        <p:spPr>
          <a:xfrm>
            <a:off x="3433982" y="3643229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9D356546-1EB3-B648-83BD-D97969D9FEA5}"/>
              </a:ext>
            </a:extLst>
          </p:cNvPr>
          <p:cNvSpPr txBox="1"/>
          <p:nvPr/>
        </p:nvSpPr>
        <p:spPr>
          <a:xfrm>
            <a:off x="3247562" y="4291256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002060"/>
                </a:solidFill>
              </a:rPr>
              <a:t>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264DA93A-4CEE-BA85-8672-3E7DB50E0B43}"/>
                  </a:ext>
                </a:extLst>
              </p:cNvPr>
              <p:cNvSpPr txBox="1"/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ZoneTexte 107">
                <a:extLst>
                  <a:ext uri="{FF2B5EF4-FFF2-40B4-BE49-F238E27FC236}">
                    <a16:creationId xmlns:a16="http://schemas.microsoft.com/office/drawing/2014/main" id="{264DA93A-4CEE-BA85-8672-3E7DB50E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74" y="3623530"/>
                <a:ext cx="227178" cy="215444"/>
              </a:xfrm>
              <a:prstGeom prst="rect">
                <a:avLst/>
              </a:prstGeom>
              <a:blipFill>
                <a:blip r:embed="rId5"/>
                <a:stretch>
                  <a:fillRect l="-16216" r="-13514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ACBA245A-1876-86E3-72C7-FCEAC9908DA7}"/>
                  </a:ext>
                </a:extLst>
              </p:cNvPr>
              <p:cNvSpPr txBox="1"/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fr-F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ACBA245A-1876-86E3-72C7-FCEAC9908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45" y="4293875"/>
                <a:ext cx="275717" cy="215444"/>
              </a:xfrm>
              <a:prstGeom prst="rect">
                <a:avLst/>
              </a:prstGeom>
              <a:blipFill>
                <a:blip r:embed="rId6"/>
                <a:stretch>
                  <a:fillRect l="-13333" r="-13333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43A9B385-D8F9-CE82-D045-C46E544B3CD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BF9C9D6-25F8-CFDF-7F9F-7539911E4962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ZoneTexte 111">
                <a:extLst>
                  <a:ext uri="{FF2B5EF4-FFF2-40B4-BE49-F238E27FC236}">
                    <a16:creationId xmlns:a16="http://schemas.microsoft.com/office/drawing/2014/main" id="{13526743-AF6D-6817-88FA-E02B35DE03AD}"/>
                  </a:ext>
                </a:extLst>
              </p:cNvPr>
              <p:cNvSpPr txBox="1"/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ZoneTexte 111">
                <a:extLst>
                  <a:ext uri="{FF2B5EF4-FFF2-40B4-BE49-F238E27FC236}">
                    <a16:creationId xmlns:a16="http://schemas.microsoft.com/office/drawing/2014/main" id="{13526743-AF6D-6817-88FA-E02B35DE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247" y="3049322"/>
                <a:ext cx="1307591" cy="5014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50C3BEB1-A2DC-FCDD-1334-29EA0A66E77C}"/>
                  </a:ext>
                </a:extLst>
              </p:cNvPr>
              <p:cNvSpPr txBox="1"/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fr-FR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(mm) 	</a:t>
                </a:r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	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fr-FR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</a:t>
                </a:r>
                <a:r>
                  <a:rPr lang="fr-F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(s)</a:t>
                </a:r>
              </a:p>
            </p:txBody>
          </p:sp>
        </mc:Choice>
        <mc:Fallback xmlns=""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50C3BEB1-A2DC-FCDD-1334-29EA0A66E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078" y="4359816"/>
                <a:ext cx="2494273" cy="276999"/>
              </a:xfrm>
              <a:prstGeom prst="rect">
                <a:avLst/>
              </a:prstGeom>
              <a:blipFill>
                <a:blip r:embed="rId8"/>
                <a:stretch>
                  <a:fillRect l="-2689" t="-21739" r="-39853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F557FEF2-77A0-5D6A-E902-269D8D563137}"/>
              </a:ext>
            </a:extLst>
          </p:cNvPr>
          <p:cNvSpPr/>
          <p:nvPr/>
        </p:nvSpPr>
        <p:spPr>
          <a:xfrm>
            <a:off x="7570360" y="384506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Displacement</a:t>
            </a:r>
            <a:endParaRPr lang="fr-FR" dirty="0"/>
          </a:p>
        </p:txBody>
      </p: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455C2133-3B67-A97B-4203-D8A03DD2652E}"/>
              </a:ext>
            </a:extLst>
          </p:cNvPr>
          <p:cNvSpPr/>
          <p:nvPr/>
        </p:nvSpPr>
        <p:spPr>
          <a:xfrm>
            <a:off x="7570360" y="4964986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9F567A64-84D3-91E7-1699-7BBFE3CE8BC7}"/>
                  </a:ext>
                </a:extLst>
              </p:cNvPr>
              <p:cNvSpPr txBox="1"/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fr-FR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∆</m:t>
                        </m:r>
                        <m:r>
                          <a:rPr lang="fr-FR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fr-FR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fr-FR" sz="2800" dirty="0"/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9F567A64-84D3-91E7-1699-7BBFE3CE8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809" y="5617431"/>
                <a:ext cx="2153695" cy="7135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ZoneTexte 116">
            <a:extLst>
              <a:ext uri="{FF2B5EF4-FFF2-40B4-BE49-F238E27FC236}">
                <a16:creationId xmlns:a16="http://schemas.microsoft.com/office/drawing/2014/main" id="{AF710308-2204-AA89-3A86-58A64CFCB9B5}"/>
              </a:ext>
            </a:extLst>
          </p:cNvPr>
          <p:cNvSpPr txBox="1"/>
          <p:nvPr/>
        </p:nvSpPr>
        <p:spPr>
          <a:xfrm>
            <a:off x="4005867" y="5017539"/>
            <a:ext cx="32632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Motion </a:t>
            </a:r>
            <a:r>
              <a:rPr lang="fr-FR" sz="1400" b="1" dirty="0" err="1"/>
              <a:t>blur</a:t>
            </a:r>
            <a:r>
              <a:rPr lang="fr-FR" sz="1400" b="1" dirty="0"/>
              <a:t> perception </a:t>
            </a:r>
            <a:r>
              <a:rPr lang="fr-FR" sz="1400" b="1" dirty="0" err="1"/>
              <a:t>threshold</a:t>
            </a:r>
            <a:r>
              <a:rPr lang="fr-FR" sz="1400" dirty="0"/>
              <a:t> </a:t>
            </a:r>
          </a:p>
          <a:p>
            <a:pPr algn="ctr"/>
            <a:r>
              <a:rPr lang="fr-FR" sz="1600" i="1" dirty="0"/>
              <a:t>to </a:t>
            </a:r>
            <a:r>
              <a:rPr lang="fr-FR" sz="1600" i="1" dirty="0" err="1"/>
              <a:t>obtain</a:t>
            </a:r>
            <a:r>
              <a:rPr lang="fr-FR" sz="1600" i="1" dirty="0"/>
              <a:t> a </a:t>
            </a:r>
            <a:r>
              <a:rPr lang="fr-FR" sz="1600" i="1" dirty="0" err="1"/>
              <a:t>sharp</a:t>
            </a:r>
            <a:r>
              <a:rPr lang="fr-FR" sz="1600" i="1" dirty="0"/>
              <a:t> image</a:t>
            </a:r>
          </a:p>
          <a:p>
            <a:pPr algn="ctr"/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</a:t>
            </a:r>
          </a:p>
          <a:p>
            <a:pPr algn="ctr"/>
            <a:endParaRPr lang="fr-FR" sz="1600" dirty="0"/>
          </a:p>
          <a:p>
            <a:pPr algn="ctr"/>
            <a:r>
              <a:rPr lang="fr-FR" b="1" dirty="0"/>
              <a:t>1/2 and 1/5 of a pixel</a:t>
            </a:r>
          </a:p>
        </p:txBody>
      </p:sp>
      <p:pic>
        <p:nvPicPr>
          <p:cNvPr id="25" name="Image 2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EF31338-5223-B6A5-0347-1B38C40EC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227B0-3403-FBB7-8C1D-1D0C4B4B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B8D76-4706-4964-B6B2-233C45FF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73961F-B58D-5D13-0644-E4A7805E359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4FF1DD9-618D-63D0-82D6-033406E8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49D20B-11BE-DB5A-EB09-72BA9199AE22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in a machine vision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chain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3B02FD-8683-C46F-015B-25A0DD3F162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8F66EB5-E833-93FA-78FB-69655AE8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3" y="2055812"/>
            <a:ext cx="5571647" cy="237902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EE77EE1-8308-B724-0A7A-86EB81ECAE7F}"/>
              </a:ext>
            </a:extLst>
          </p:cNvPr>
          <p:cNvSpPr txBox="1"/>
          <p:nvPr/>
        </p:nvSpPr>
        <p:spPr>
          <a:xfrm>
            <a:off x="384691" y="5866665"/>
            <a:ext cx="46497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11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11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6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5E8AD5-F61F-CE6C-1764-28BF2428071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376D922-5984-093A-3F8B-B9EA471413B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3B1FAB-E189-BC61-E05B-F3D7D4BEBAE2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B1B0867-A588-73CA-E28A-291AF51A5E96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4952F1B-77C0-467E-D1D9-E85C9600DF25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0F6F9E26-BA8D-04DC-44AE-FAEE4A1DC7D9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5AE333C-D6ED-F818-B148-2F9D44EC4466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70280E-5034-B38A-BEFD-53F92CD7C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2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23628-D7F6-804A-9978-FC34F7A1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20FF9-24A5-883F-B75B-27D33115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6E36E5-74D1-0AFA-972F-23EDC10E8090}"/>
              </a:ext>
            </a:extLst>
          </p:cNvPr>
          <p:cNvSpPr/>
          <p:nvPr/>
        </p:nvSpPr>
        <p:spPr bwMode="auto">
          <a:xfrm>
            <a:off x="263352" y="0"/>
            <a:ext cx="4536503" cy="1610789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0EE67CB-5B72-5776-A337-43794699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A6E2F8A-6DBA-6702-38E7-DDBB4B2A3C00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Anatomy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of an IDS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31563C-CDB7-5214-5A0D-C2955E1E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42" y="1708905"/>
            <a:ext cx="2035329" cy="16137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AEFE9E-318E-F41C-9821-A3F9EB3EAB48}"/>
              </a:ext>
            </a:extLst>
          </p:cNvPr>
          <p:cNvSpPr txBox="1"/>
          <p:nvPr/>
        </p:nvSpPr>
        <p:spPr>
          <a:xfrm>
            <a:off x="3511581" y="328915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BC006A-F241-AF71-67A2-597100AB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26" y="1610790"/>
            <a:ext cx="1883381" cy="18833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BDDD54F-26D0-1271-3B93-684129B94566}"/>
              </a:ext>
            </a:extLst>
          </p:cNvPr>
          <p:cNvSpPr txBox="1"/>
          <p:nvPr/>
        </p:nvSpPr>
        <p:spPr>
          <a:xfrm>
            <a:off x="448869" y="3494171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69DB993-D5C3-40EC-DCA3-C794540F4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398" y="1446837"/>
            <a:ext cx="4057497" cy="289039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92DE624-B270-32EF-122C-E3AD70F9155F}"/>
              </a:ext>
            </a:extLst>
          </p:cNvPr>
          <p:cNvSpPr txBox="1"/>
          <p:nvPr/>
        </p:nvSpPr>
        <p:spPr>
          <a:xfrm>
            <a:off x="1190431" y="4113372"/>
            <a:ext cx="2558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Resolution</a:t>
            </a:r>
            <a:endParaRPr lang="fr-FR" dirty="0"/>
          </a:p>
          <a:p>
            <a:r>
              <a:rPr lang="fr-FR" dirty="0" err="1"/>
              <a:t>Sensibility</a:t>
            </a:r>
            <a:endParaRPr lang="fr-FR" dirty="0"/>
          </a:p>
          <a:p>
            <a:r>
              <a:rPr lang="fr-FR" dirty="0"/>
              <a:t>Noise Performance</a:t>
            </a:r>
          </a:p>
          <a:p>
            <a:r>
              <a:rPr lang="fr-FR" dirty="0"/>
              <a:t>Size / </a:t>
            </a:r>
            <a:r>
              <a:rPr lang="fr-FR" dirty="0" err="1"/>
              <a:t>Form</a:t>
            </a:r>
            <a:r>
              <a:rPr lang="fr-FR" dirty="0"/>
              <a:t> factor</a:t>
            </a:r>
          </a:p>
          <a:p>
            <a:r>
              <a:rPr lang="fr-FR" dirty="0"/>
              <a:t>Lens compatibility</a:t>
            </a:r>
          </a:p>
          <a:p>
            <a:r>
              <a:rPr lang="fr-FR" dirty="0" err="1"/>
              <a:t>Shutter</a:t>
            </a:r>
            <a:r>
              <a:rPr lang="fr-FR" dirty="0"/>
              <a:t> Type</a:t>
            </a:r>
          </a:p>
          <a:p>
            <a:endParaRPr lang="fr-FR" dirty="0"/>
          </a:p>
          <a:p>
            <a:r>
              <a:rPr lang="fr-FR" dirty="0"/>
              <a:t>Interface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20D1045-0745-914D-627C-5BE385AAB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86" y="4194693"/>
            <a:ext cx="3342884" cy="29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3E865-0193-FE88-50EB-3092F544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23E79-BB0B-AD78-F1FA-A9D23241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2AC242-D6E5-4333-C900-26F346D291A0}"/>
              </a:ext>
            </a:extLst>
          </p:cNvPr>
          <p:cNvSpPr/>
          <p:nvPr/>
        </p:nvSpPr>
        <p:spPr bwMode="auto">
          <a:xfrm>
            <a:off x="263352" y="0"/>
            <a:ext cx="4536503" cy="1610789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9766BC7-042E-319D-01C6-7F01D6777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3518DE-C72B-ED35-DDE3-B78F491241EA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Main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charateristics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of the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4F24C99-B16B-043D-6BDD-C6BE59C9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2" y="1554165"/>
            <a:ext cx="2035329" cy="16137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1D39450-1B7A-B8D1-0C8C-723D70CD4ED6}"/>
              </a:ext>
            </a:extLst>
          </p:cNvPr>
          <p:cNvSpPr txBox="1"/>
          <p:nvPr/>
        </p:nvSpPr>
        <p:spPr>
          <a:xfrm>
            <a:off x="140571" y="3134410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A892237-281E-196A-A8AF-44AE982C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763" y="1440824"/>
            <a:ext cx="5963526" cy="526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2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99B5-D3A4-8DC7-18D7-62021728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1143-4153-BF4D-79B8-208DA56F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5D89FC-AE86-C838-8B2B-ACA75D7EFD6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3EDFCBA-5971-3A59-E486-0908B845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B1E35BE-A7A9-EE12-FEC2-7D51F2E48249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Array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of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small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3F9F54-1A9D-7783-9F92-A63C2E1CC2F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105C31E-569B-A0AF-FAD3-CE819E27AE79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91176-63F1-26D5-38CD-8CBDCDFC839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1817812-3ED7-49BF-14A4-EBFBEFBD223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861AF30-35AA-E757-E21E-99F5C52CF502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5B27EAB-9FC1-36A8-9885-711264E4B004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A0E8F2-4A60-6622-AD9C-3E49FD8C09D7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8DDED6D-ABF3-D94B-9C93-5745A461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CC4736B-A656-953D-03B7-4405C411DE36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4B8DB6-6633-DE50-D6D5-3D323FCA2D8F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3860EB-D017-AC65-CB12-EA01367D1432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916FAC-13C0-A09E-13B2-F8AA0966300D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028470-FF3D-2715-AC76-820465C8EBDD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D7EF0E-CA99-89AE-53B2-F9F7C1B7542E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ABE2DE-B9A2-7FD2-8A3E-77140B8C49B7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2568E-9961-14A3-2437-24E9F7E61D47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BB2479-036B-FE92-B5F9-ED3203CF367B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49342A-6EAD-4E25-ED05-2C43247A1DD4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ADEC54-10C2-0EB8-77ED-DCFF9DC555AE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8F0C01-CC32-9EA8-29E7-39E901518912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F43122-B534-0931-F6B2-7DF91CFD924A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69193E9-DF11-4BE9-F6E6-197A4DE8B42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B26FED-6A69-9187-D722-C03E999220C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A307651-2576-6854-9F99-17DE6D86E2BE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7D01F43-7588-E49F-5C65-A6CF3EE57121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26332A6-E4D2-5F55-D8D6-4636774F015A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1A5A3-8C79-5D4A-04FA-428DA6657AE3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E6275B-CF1E-CA75-317E-A46AD14AD24B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5CD15C2-15BD-7C45-C198-F0E1DA5E468B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057C0D6-0C67-8645-0451-1111EE81F612}"/>
              </a:ext>
            </a:extLst>
          </p:cNvPr>
          <p:cNvSpPr txBox="1"/>
          <p:nvPr/>
        </p:nvSpPr>
        <p:spPr>
          <a:xfrm>
            <a:off x="221233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EDBC16-1D60-D3D0-BAC4-E1F20BE31C6F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36007B-F300-01B4-6379-71CD9726CC0A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2EF339-9AA2-E386-EB00-167D1D494EDF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7C4CDDE-1A6A-1507-53E4-94F30D5FE58A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851CC9-2902-CD2C-B2DF-A8EAB39B78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592573-786A-DA75-255B-868CBA0A1D28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F67DD9-E593-C6AB-BCFF-BD6AF1705965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DB11B4-BD03-C10D-92AE-F243BF28216F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F73B45-AAD4-3D06-9F8F-A8F2AD83629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EBBB87-8CDD-9EFF-6E34-114C74C42693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EAF7050-3EBA-0F53-989C-28F95C8C7F1A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12EBB5-D556-F7AB-162A-C3D2ECA75B4E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90A701-5934-20CC-EF30-736754AD36DA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A6E88-FBDB-94FE-8E7C-9AD746B6655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77DB2-52E5-B09B-66D7-16357BFE270C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14" name="Image 13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3075E-D500-BB3E-D6E4-51DB22E44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C0D1-B425-CCFA-5AE9-05347512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DF176-A3EE-33A7-6A99-B087C3F5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B5AF8E-42F5-4E22-5F26-73BB2911A55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465E01E-0FDC-970A-8314-6231386C9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63981A1-1C77-9B21-F150-A521F4B938A8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Bayer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filter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for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color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D6B6A-64C6-9C6A-5764-66AA3FFF210D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3ED54E1-DDD0-A84F-159A-8BDEFD63CF0F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A9F8F7-C409-B1DC-5603-7A3CA4F824E4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3FEC21-EC54-650D-96E0-B01C11AF2C00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FAE5C-BA75-82F1-8681-DC5E70D7CA4C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93259-E421-E1A0-B92E-D2812106C17D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B2FAC9-EC42-0462-1DCF-23C717BFD8EA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CE9DB-8A27-FDD2-E5CF-FAE2C8E098F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8C5347-52C6-BA75-40C4-1CFF6AE2DAB0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F9CB19-02F4-0BB3-167F-7A2F23150474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FE496D4-5D99-40D9-B308-A1F509F299EF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9D747-C47C-5DB2-2226-D829E966776E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C70753-1612-5EB3-6D96-7552A8AF4402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8EACED5-F373-4C4D-280C-8EE6A1D04FF1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B2F94BD-82F7-C8DD-FA4A-E7E43978C2D2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5C6137-6657-68CF-1E51-D0657758477C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42DCCCD-1B1A-88D7-B104-8CE59735D1A9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0E3A308F-56EE-C81A-788C-D2FD5A23C94F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928DEDC-E458-8B31-F0D2-5C090158ED59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5413FE3-751B-12DB-1F00-743993EEA6B0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A95A0EC-27BD-76CA-C001-66539C54C06D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A571448-F34A-AE2E-0E58-CD309AFE9405}"/>
              </a:ext>
            </a:extLst>
          </p:cNvPr>
          <p:cNvSpPr txBox="1"/>
          <p:nvPr/>
        </p:nvSpPr>
        <p:spPr>
          <a:xfrm>
            <a:off x="221233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017E52-3F51-C844-2824-BE228EDE87A1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242F11-7A60-57EE-3CB1-0DF651E264AA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58418F1-8C7D-C604-6FCA-BBE21CD0F54B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CE83E74B-C0A4-25E4-C330-83B53B00B5D9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6E5B62-F8C6-D28E-0312-E1D36446693D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303986-E538-442D-9274-8EC4048EE7A3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CDF007C-560E-0372-5B7B-C1B62EE4A65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B990348-C4D6-FB42-2FC3-77EFEFA49D77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746CD7-C407-7CBD-224E-096A8C5FBCFF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FDDF70-01D0-ACC8-A625-1F9512E77D17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94B9511-2E7A-05F2-B90E-23CF6B0D6C3E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9A0D96-88DB-A5BE-1AB1-DCD6252E40B7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FDEC77-5A95-EE46-AA30-837A9DAF7867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8A9C855-6541-FE3A-39A6-4D45DB6B4874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E1F9F12-DFDF-980F-80A3-79A13F9F8276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C2DADC2C-6C6A-5F44-739C-13E57E6F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90" name="ZoneTexte 89">
            <a:extLst>
              <a:ext uri="{FF2B5EF4-FFF2-40B4-BE49-F238E27FC236}">
                <a16:creationId xmlns:a16="http://schemas.microsoft.com/office/drawing/2014/main" id="{C4A76204-7338-7055-D4E8-E1F58176A9E8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91" name="Image 90">
            <a:extLst>
              <a:ext uri="{FF2B5EF4-FFF2-40B4-BE49-F238E27FC236}">
                <a16:creationId xmlns:a16="http://schemas.microsoft.com/office/drawing/2014/main" id="{9E8DF3ED-0319-1A3F-8592-D71F634E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A04CD69-17A0-9626-7E63-245C0B0FC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8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9AE3-5607-CF9E-E37B-05C2565A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A89987-E4E9-1778-58C6-5F0286DF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17D72-B75D-9671-88C4-91B3B7A6021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CEFB5504-3129-EC76-994E-2FE7B987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4127C6-4630-430F-1900-1624FDEAA109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Bayer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filter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for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color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pic>
        <p:nvPicPr>
          <p:cNvPr id="89" name="Image 88">
            <a:extLst>
              <a:ext uri="{FF2B5EF4-FFF2-40B4-BE49-F238E27FC236}">
                <a16:creationId xmlns:a16="http://schemas.microsoft.com/office/drawing/2014/main" id="{C97AE81F-F6B8-76E6-7D55-D3294488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CF394D-8758-9555-1DE1-A9A5858B2A50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5F7A31-C659-BFDE-9403-21D9415FAFEA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1C1AF-20C7-F5E4-0469-59FCAD4B7042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2B007-E2A5-7FE3-2FE1-66448B038458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8E62D3-BEB1-0E64-ADCE-EB38DB57D12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1988C-B924-D9D3-0E24-1F2D9E633EC8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498E3-4C57-9FB9-9AA2-45F9179373F5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693E1-C5BE-91E3-A094-2BC2F8E07B6E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9FE4AE-4AC1-6ECD-B785-C0DD2A3A8D6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7CDFC6-9573-5E66-4096-8DA1490F0F69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B1C556-97A6-37DF-BAC9-99C2AE2C0580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9B091-D7E8-D1F4-C6E7-483D7BDDEE61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42381F-E848-18C2-A71B-67B933B3341B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5AA325C-FC5C-35E2-02DF-3ADA15D854F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DF2E1B5-A0C7-96E7-2D1A-A31DB6704E4F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D71ECFE-3A02-6DDB-9F49-A04CF663C95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3FCE5F0-9702-748F-1820-7F6965F2B9A1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64E5569-4373-8CC9-4225-A83F0FB7D5D8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12CAA8-EBC0-A1C7-349A-2DE2949D4E54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02BD2B4-F540-67C8-02FC-C5620DC9B9D9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A2C468-DA40-B7D7-DA69-18A8E867C02C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6C5EDD1-FD44-538B-917F-581B59EA58EE}"/>
              </a:ext>
            </a:extLst>
          </p:cNvPr>
          <p:cNvSpPr txBox="1"/>
          <p:nvPr/>
        </p:nvSpPr>
        <p:spPr>
          <a:xfrm>
            <a:off x="135995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0A1098-F500-99EB-05CA-6BFC9FB78E5C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81F35B4-7245-125B-8F6C-D826CD9699DE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466A1F-7791-74D0-89BA-D93A97FEDA2D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3B8989B-5E93-C87F-4924-885B9C1D4530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5E4F39-4994-ADE1-26C0-DDAF94F0F4B1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D9D112-9EF9-4F10-ED36-DF43E2B7E5EB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108BA4-AC59-3658-3109-92514B5537C3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4FAE9F-B671-F9BA-9AE3-F3AF006C8F5B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F3848D-E76D-1E93-675D-3AB444348875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3199CF-A00A-DD39-CFE3-9053D1B85A5F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40CED6-CACD-0A26-13CC-C367F054EC97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3D5D70-18D4-BA32-560F-45E9E04739CB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E8DBF3-53C2-360E-8005-6F70ECEEF653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44224E5-8AF9-A047-3FBB-4859DA36F291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65F1A1B-6686-5370-50F4-A582E772B066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A05FBA4-E149-3C4B-76E3-9E95E21A876E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7DDA31-0A29-639D-4A7F-71B818DA33F3}"/>
              </a:ext>
            </a:extLst>
          </p:cNvPr>
          <p:cNvSpPr>
            <a:spLocks/>
          </p:cNvSpPr>
          <p:nvPr/>
        </p:nvSpPr>
        <p:spPr>
          <a:xfrm>
            <a:off x="8754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9E018A-92CD-4A25-AB6A-E9027DC25B19}"/>
              </a:ext>
            </a:extLst>
          </p:cNvPr>
          <p:cNvSpPr>
            <a:spLocks/>
          </p:cNvSpPr>
          <p:nvPr/>
        </p:nvSpPr>
        <p:spPr>
          <a:xfrm>
            <a:off x="8970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68FB1C-80B3-3EF5-CF8E-1586E6488EAF}"/>
              </a:ext>
            </a:extLst>
          </p:cNvPr>
          <p:cNvSpPr>
            <a:spLocks/>
          </p:cNvSpPr>
          <p:nvPr/>
        </p:nvSpPr>
        <p:spPr>
          <a:xfrm>
            <a:off x="9186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F2CEE3-80EB-A4E5-7552-F0DE64960E27}"/>
              </a:ext>
            </a:extLst>
          </p:cNvPr>
          <p:cNvSpPr>
            <a:spLocks/>
          </p:cNvSpPr>
          <p:nvPr/>
        </p:nvSpPr>
        <p:spPr>
          <a:xfrm>
            <a:off x="9402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88D4DE-0432-0BB9-AE10-08C2E25CB12F}"/>
              </a:ext>
            </a:extLst>
          </p:cNvPr>
          <p:cNvSpPr>
            <a:spLocks/>
          </p:cNvSpPr>
          <p:nvPr/>
        </p:nvSpPr>
        <p:spPr>
          <a:xfrm>
            <a:off x="9618556" y="2374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AAB4F8-58D5-E723-6AB2-5679BF84D406}"/>
              </a:ext>
            </a:extLst>
          </p:cNvPr>
          <p:cNvSpPr>
            <a:spLocks/>
          </p:cNvSpPr>
          <p:nvPr/>
        </p:nvSpPr>
        <p:spPr>
          <a:xfrm>
            <a:off x="8754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1A0ADE-58F2-9151-3FC8-9AC5A487BA00}"/>
              </a:ext>
            </a:extLst>
          </p:cNvPr>
          <p:cNvSpPr>
            <a:spLocks/>
          </p:cNvSpPr>
          <p:nvPr/>
        </p:nvSpPr>
        <p:spPr>
          <a:xfrm>
            <a:off x="8970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915D13D-72DB-C1F0-90E8-915778B38D16}"/>
              </a:ext>
            </a:extLst>
          </p:cNvPr>
          <p:cNvSpPr>
            <a:spLocks/>
          </p:cNvSpPr>
          <p:nvPr/>
        </p:nvSpPr>
        <p:spPr>
          <a:xfrm>
            <a:off x="9186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C994D8D-CB0F-8476-7578-39E56723AC43}"/>
              </a:ext>
            </a:extLst>
          </p:cNvPr>
          <p:cNvSpPr>
            <a:spLocks/>
          </p:cNvSpPr>
          <p:nvPr/>
        </p:nvSpPr>
        <p:spPr>
          <a:xfrm>
            <a:off x="9402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1AE1DB-9D48-90FB-DD9C-59BC60EBF3CA}"/>
              </a:ext>
            </a:extLst>
          </p:cNvPr>
          <p:cNvSpPr>
            <a:spLocks/>
          </p:cNvSpPr>
          <p:nvPr/>
        </p:nvSpPr>
        <p:spPr>
          <a:xfrm>
            <a:off x="9618556" y="2590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9F3599-3C9D-39D2-9ECD-CCE65FF13668}"/>
              </a:ext>
            </a:extLst>
          </p:cNvPr>
          <p:cNvSpPr>
            <a:spLocks/>
          </p:cNvSpPr>
          <p:nvPr/>
        </p:nvSpPr>
        <p:spPr>
          <a:xfrm>
            <a:off x="8754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7E8DF3-4FB1-42BE-65BC-D03D231FD2B4}"/>
              </a:ext>
            </a:extLst>
          </p:cNvPr>
          <p:cNvSpPr>
            <a:spLocks/>
          </p:cNvSpPr>
          <p:nvPr/>
        </p:nvSpPr>
        <p:spPr>
          <a:xfrm>
            <a:off x="8970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A6855E8-28B8-F986-4B02-0348017E82B6}"/>
              </a:ext>
            </a:extLst>
          </p:cNvPr>
          <p:cNvSpPr>
            <a:spLocks/>
          </p:cNvSpPr>
          <p:nvPr/>
        </p:nvSpPr>
        <p:spPr>
          <a:xfrm>
            <a:off x="9186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2E5ECEA-35E4-3408-79EE-59169C6DB793}"/>
              </a:ext>
            </a:extLst>
          </p:cNvPr>
          <p:cNvSpPr>
            <a:spLocks/>
          </p:cNvSpPr>
          <p:nvPr/>
        </p:nvSpPr>
        <p:spPr>
          <a:xfrm>
            <a:off x="9402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C7364E-5BF5-DB5F-68C8-91FA17A4071F}"/>
              </a:ext>
            </a:extLst>
          </p:cNvPr>
          <p:cNvSpPr>
            <a:spLocks/>
          </p:cNvSpPr>
          <p:nvPr/>
        </p:nvSpPr>
        <p:spPr>
          <a:xfrm>
            <a:off x="9618556" y="2806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7462B80-67E7-AFAB-B4EE-6F79F1F0F424}"/>
              </a:ext>
            </a:extLst>
          </p:cNvPr>
          <p:cNvSpPr>
            <a:spLocks/>
          </p:cNvSpPr>
          <p:nvPr/>
        </p:nvSpPr>
        <p:spPr>
          <a:xfrm>
            <a:off x="8754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EC09C4-D26A-45B4-A35B-022CFE650487}"/>
              </a:ext>
            </a:extLst>
          </p:cNvPr>
          <p:cNvSpPr>
            <a:spLocks/>
          </p:cNvSpPr>
          <p:nvPr/>
        </p:nvSpPr>
        <p:spPr>
          <a:xfrm>
            <a:off x="8970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F044703-D32D-7704-2419-3A9870C0A56F}"/>
              </a:ext>
            </a:extLst>
          </p:cNvPr>
          <p:cNvSpPr>
            <a:spLocks/>
          </p:cNvSpPr>
          <p:nvPr/>
        </p:nvSpPr>
        <p:spPr>
          <a:xfrm>
            <a:off x="9186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EEB2F43-7466-E1D6-2290-EA6CC934D843}"/>
              </a:ext>
            </a:extLst>
          </p:cNvPr>
          <p:cNvSpPr>
            <a:spLocks/>
          </p:cNvSpPr>
          <p:nvPr/>
        </p:nvSpPr>
        <p:spPr>
          <a:xfrm>
            <a:off x="9402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2233693-A832-416C-9869-DCCA2651D5FD}"/>
              </a:ext>
            </a:extLst>
          </p:cNvPr>
          <p:cNvSpPr>
            <a:spLocks/>
          </p:cNvSpPr>
          <p:nvPr/>
        </p:nvSpPr>
        <p:spPr>
          <a:xfrm>
            <a:off x="9618556" y="3022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EF11EA-DA25-1299-FEC0-7BC3070F9D2F}"/>
              </a:ext>
            </a:extLst>
          </p:cNvPr>
          <p:cNvSpPr>
            <a:spLocks/>
          </p:cNvSpPr>
          <p:nvPr/>
        </p:nvSpPr>
        <p:spPr>
          <a:xfrm>
            <a:off x="9834556" y="2374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C2BC123-EFE6-FDBA-9A08-A93AC873D530}"/>
              </a:ext>
            </a:extLst>
          </p:cNvPr>
          <p:cNvSpPr>
            <a:spLocks/>
          </p:cNvSpPr>
          <p:nvPr/>
        </p:nvSpPr>
        <p:spPr>
          <a:xfrm>
            <a:off x="9834556" y="2590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3624935-2A15-E2C1-73BB-785A777A287A}"/>
              </a:ext>
            </a:extLst>
          </p:cNvPr>
          <p:cNvSpPr>
            <a:spLocks/>
          </p:cNvSpPr>
          <p:nvPr/>
        </p:nvSpPr>
        <p:spPr>
          <a:xfrm>
            <a:off x="9834556" y="2806527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DFEB61F-7809-5351-880E-BDD70F3A2658}"/>
              </a:ext>
            </a:extLst>
          </p:cNvPr>
          <p:cNvSpPr>
            <a:spLocks/>
          </p:cNvSpPr>
          <p:nvPr/>
        </p:nvSpPr>
        <p:spPr>
          <a:xfrm>
            <a:off x="9834556" y="3022527"/>
            <a:ext cx="216000" cy="21600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5F97F59-EAF5-1986-8397-D1A0CD7A70B7}"/>
              </a:ext>
            </a:extLst>
          </p:cNvPr>
          <p:cNvSpPr>
            <a:spLocks/>
          </p:cNvSpPr>
          <p:nvPr/>
        </p:nvSpPr>
        <p:spPr>
          <a:xfrm>
            <a:off x="875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02BB85-9D7E-9542-4637-2BB68B8547D6}"/>
              </a:ext>
            </a:extLst>
          </p:cNvPr>
          <p:cNvSpPr>
            <a:spLocks/>
          </p:cNvSpPr>
          <p:nvPr/>
        </p:nvSpPr>
        <p:spPr>
          <a:xfrm>
            <a:off x="8970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1B4CD0-5FE3-430F-BB80-615B9343E97D}"/>
              </a:ext>
            </a:extLst>
          </p:cNvPr>
          <p:cNvSpPr>
            <a:spLocks/>
          </p:cNvSpPr>
          <p:nvPr/>
        </p:nvSpPr>
        <p:spPr>
          <a:xfrm>
            <a:off x="9186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B6512C6-8580-0559-2127-2AA214FB2531}"/>
              </a:ext>
            </a:extLst>
          </p:cNvPr>
          <p:cNvSpPr>
            <a:spLocks/>
          </p:cNvSpPr>
          <p:nvPr/>
        </p:nvSpPr>
        <p:spPr>
          <a:xfrm>
            <a:off x="9402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A644EFD-29DF-6DA5-891E-D2A1DED8E748}"/>
              </a:ext>
            </a:extLst>
          </p:cNvPr>
          <p:cNvSpPr>
            <a:spLocks/>
          </p:cNvSpPr>
          <p:nvPr/>
        </p:nvSpPr>
        <p:spPr>
          <a:xfrm>
            <a:off x="9618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5D13893-F830-6852-314F-957D94FA2639}"/>
              </a:ext>
            </a:extLst>
          </p:cNvPr>
          <p:cNvSpPr>
            <a:spLocks/>
          </p:cNvSpPr>
          <p:nvPr/>
        </p:nvSpPr>
        <p:spPr>
          <a:xfrm>
            <a:off x="8754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332093A-B533-7474-8F40-A5FEE3E33656}"/>
              </a:ext>
            </a:extLst>
          </p:cNvPr>
          <p:cNvSpPr>
            <a:spLocks/>
          </p:cNvSpPr>
          <p:nvPr/>
        </p:nvSpPr>
        <p:spPr>
          <a:xfrm>
            <a:off x="8970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E1B36C-CE0F-E33F-E746-8CAA653596DD}"/>
              </a:ext>
            </a:extLst>
          </p:cNvPr>
          <p:cNvSpPr>
            <a:spLocks/>
          </p:cNvSpPr>
          <p:nvPr/>
        </p:nvSpPr>
        <p:spPr>
          <a:xfrm>
            <a:off x="9186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061E0A0-A9A9-DE41-0C90-5DF7986DD01B}"/>
              </a:ext>
            </a:extLst>
          </p:cNvPr>
          <p:cNvSpPr>
            <a:spLocks/>
          </p:cNvSpPr>
          <p:nvPr/>
        </p:nvSpPr>
        <p:spPr>
          <a:xfrm>
            <a:off x="9402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614DD3D-98AA-9B35-3A3C-2D430CB8AEED}"/>
              </a:ext>
            </a:extLst>
          </p:cNvPr>
          <p:cNvSpPr>
            <a:spLocks/>
          </p:cNvSpPr>
          <p:nvPr/>
        </p:nvSpPr>
        <p:spPr>
          <a:xfrm>
            <a:off x="9618556" y="3726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D9AB147-49F0-6BAF-B965-8CB42341EC85}"/>
              </a:ext>
            </a:extLst>
          </p:cNvPr>
          <p:cNvSpPr>
            <a:spLocks/>
          </p:cNvSpPr>
          <p:nvPr/>
        </p:nvSpPr>
        <p:spPr>
          <a:xfrm>
            <a:off x="875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C50B290-18D4-8467-04CE-7E800DEBD84C}"/>
              </a:ext>
            </a:extLst>
          </p:cNvPr>
          <p:cNvSpPr>
            <a:spLocks/>
          </p:cNvSpPr>
          <p:nvPr/>
        </p:nvSpPr>
        <p:spPr>
          <a:xfrm>
            <a:off x="8970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B8E257E-D704-A18F-2D20-DE7FA0869BE1}"/>
              </a:ext>
            </a:extLst>
          </p:cNvPr>
          <p:cNvSpPr>
            <a:spLocks/>
          </p:cNvSpPr>
          <p:nvPr/>
        </p:nvSpPr>
        <p:spPr>
          <a:xfrm>
            <a:off x="9186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517C97F-B0CC-C86D-33DD-0342C7ACA529}"/>
              </a:ext>
            </a:extLst>
          </p:cNvPr>
          <p:cNvSpPr>
            <a:spLocks/>
          </p:cNvSpPr>
          <p:nvPr/>
        </p:nvSpPr>
        <p:spPr>
          <a:xfrm>
            <a:off x="9402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D06D2F5-7A52-C844-89E8-F1A832D5AE81}"/>
              </a:ext>
            </a:extLst>
          </p:cNvPr>
          <p:cNvSpPr>
            <a:spLocks/>
          </p:cNvSpPr>
          <p:nvPr/>
        </p:nvSpPr>
        <p:spPr>
          <a:xfrm>
            <a:off x="9618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E3AF25C-6425-EB84-0051-9371031ECD2B}"/>
              </a:ext>
            </a:extLst>
          </p:cNvPr>
          <p:cNvSpPr>
            <a:spLocks/>
          </p:cNvSpPr>
          <p:nvPr/>
        </p:nvSpPr>
        <p:spPr>
          <a:xfrm>
            <a:off x="8754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9203EB-6600-25FE-19FC-17BAD92C42D5}"/>
              </a:ext>
            </a:extLst>
          </p:cNvPr>
          <p:cNvSpPr>
            <a:spLocks/>
          </p:cNvSpPr>
          <p:nvPr/>
        </p:nvSpPr>
        <p:spPr>
          <a:xfrm>
            <a:off x="8970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1FD62C-435F-EA2B-CB17-BB1F6E5D46D5}"/>
              </a:ext>
            </a:extLst>
          </p:cNvPr>
          <p:cNvSpPr>
            <a:spLocks/>
          </p:cNvSpPr>
          <p:nvPr/>
        </p:nvSpPr>
        <p:spPr>
          <a:xfrm>
            <a:off x="9186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ED7F58D-E6D7-00D1-18A1-2C5E806C73CD}"/>
              </a:ext>
            </a:extLst>
          </p:cNvPr>
          <p:cNvSpPr>
            <a:spLocks/>
          </p:cNvSpPr>
          <p:nvPr/>
        </p:nvSpPr>
        <p:spPr>
          <a:xfrm>
            <a:off x="9402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4E0FCA3-979F-B93F-6245-3BE15A830EDA}"/>
              </a:ext>
            </a:extLst>
          </p:cNvPr>
          <p:cNvSpPr>
            <a:spLocks/>
          </p:cNvSpPr>
          <p:nvPr/>
        </p:nvSpPr>
        <p:spPr>
          <a:xfrm>
            <a:off x="9618556" y="4158714"/>
            <a:ext cx="216000" cy="216000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74F0874-8219-D3B7-AA06-2E3621EEEE6C}"/>
              </a:ext>
            </a:extLst>
          </p:cNvPr>
          <p:cNvSpPr>
            <a:spLocks/>
          </p:cNvSpPr>
          <p:nvPr/>
        </p:nvSpPr>
        <p:spPr>
          <a:xfrm>
            <a:off x="9834556" y="3510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64F14B3-AF69-0242-5C5B-2832A7FE411C}"/>
              </a:ext>
            </a:extLst>
          </p:cNvPr>
          <p:cNvSpPr>
            <a:spLocks/>
          </p:cNvSpPr>
          <p:nvPr/>
        </p:nvSpPr>
        <p:spPr>
          <a:xfrm>
            <a:off x="9834556" y="3726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F23B459-D107-F3B1-E72C-B1F0F2089F30}"/>
              </a:ext>
            </a:extLst>
          </p:cNvPr>
          <p:cNvSpPr>
            <a:spLocks/>
          </p:cNvSpPr>
          <p:nvPr/>
        </p:nvSpPr>
        <p:spPr>
          <a:xfrm>
            <a:off x="9834556" y="3942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7DD8C25-9B62-4B82-1BB4-333D89EB8AD1}"/>
              </a:ext>
            </a:extLst>
          </p:cNvPr>
          <p:cNvSpPr>
            <a:spLocks/>
          </p:cNvSpPr>
          <p:nvPr/>
        </p:nvSpPr>
        <p:spPr>
          <a:xfrm>
            <a:off x="9834556" y="4158714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630C128-05CD-D660-9340-A506FB47C09F}"/>
              </a:ext>
            </a:extLst>
          </p:cNvPr>
          <p:cNvSpPr>
            <a:spLocks/>
          </p:cNvSpPr>
          <p:nvPr/>
        </p:nvSpPr>
        <p:spPr>
          <a:xfrm>
            <a:off x="8754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1B376FE-3376-9977-F7AD-71C791E4058E}"/>
              </a:ext>
            </a:extLst>
          </p:cNvPr>
          <p:cNvSpPr>
            <a:spLocks/>
          </p:cNvSpPr>
          <p:nvPr/>
        </p:nvSpPr>
        <p:spPr>
          <a:xfrm>
            <a:off x="8970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DA2C317-6A01-719C-A95E-10130834102E}"/>
              </a:ext>
            </a:extLst>
          </p:cNvPr>
          <p:cNvSpPr>
            <a:spLocks/>
          </p:cNvSpPr>
          <p:nvPr/>
        </p:nvSpPr>
        <p:spPr>
          <a:xfrm>
            <a:off x="9186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B66EE78-E807-8761-7D5E-9DE227790724}"/>
              </a:ext>
            </a:extLst>
          </p:cNvPr>
          <p:cNvSpPr>
            <a:spLocks/>
          </p:cNvSpPr>
          <p:nvPr/>
        </p:nvSpPr>
        <p:spPr>
          <a:xfrm>
            <a:off x="9402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415A990-E304-8E4A-5F40-96D9C486FB60}"/>
              </a:ext>
            </a:extLst>
          </p:cNvPr>
          <p:cNvSpPr>
            <a:spLocks/>
          </p:cNvSpPr>
          <p:nvPr/>
        </p:nvSpPr>
        <p:spPr>
          <a:xfrm>
            <a:off x="9618556" y="4650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36B020-F314-9EA9-2722-93FCF876D363}"/>
              </a:ext>
            </a:extLst>
          </p:cNvPr>
          <p:cNvSpPr>
            <a:spLocks/>
          </p:cNvSpPr>
          <p:nvPr/>
        </p:nvSpPr>
        <p:spPr>
          <a:xfrm>
            <a:off x="875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B7ED5E-DD58-4EC3-9253-31EFD26BA213}"/>
              </a:ext>
            </a:extLst>
          </p:cNvPr>
          <p:cNvSpPr>
            <a:spLocks/>
          </p:cNvSpPr>
          <p:nvPr/>
        </p:nvSpPr>
        <p:spPr>
          <a:xfrm>
            <a:off x="8970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AEDB9E0-FA49-0906-60B9-A1F7DAF4FABC}"/>
              </a:ext>
            </a:extLst>
          </p:cNvPr>
          <p:cNvSpPr>
            <a:spLocks/>
          </p:cNvSpPr>
          <p:nvPr/>
        </p:nvSpPr>
        <p:spPr>
          <a:xfrm>
            <a:off x="9186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F68C73D-B3DD-6BBD-B5B4-CFE541913AFC}"/>
              </a:ext>
            </a:extLst>
          </p:cNvPr>
          <p:cNvSpPr>
            <a:spLocks/>
          </p:cNvSpPr>
          <p:nvPr/>
        </p:nvSpPr>
        <p:spPr>
          <a:xfrm>
            <a:off x="9402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64F89DF-63C8-2E2E-C095-CA55601F7DEE}"/>
              </a:ext>
            </a:extLst>
          </p:cNvPr>
          <p:cNvSpPr>
            <a:spLocks/>
          </p:cNvSpPr>
          <p:nvPr/>
        </p:nvSpPr>
        <p:spPr>
          <a:xfrm>
            <a:off x="9618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DCA5E4-DF1F-4A3C-BEFD-094E3E86F6CA}"/>
              </a:ext>
            </a:extLst>
          </p:cNvPr>
          <p:cNvSpPr>
            <a:spLocks/>
          </p:cNvSpPr>
          <p:nvPr/>
        </p:nvSpPr>
        <p:spPr>
          <a:xfrm>
            <a:off x="8754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870B36E-6059-F47C-3827-F21290576B0B}"/>
              </a:ext>
            </a:extLst>
          </p:cNvPr>
          <p:cNvSpPr>
            <a:spLocks/>
          </p:cNvSpPr>
          <p:nvPr/>
        </p:nvSpPr>
        <p:spPr>
          <a:xfrm>
            <a:off x="8970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90E17F8-018A-D271-1812-76D60BF75FA5}"/>
              </a:ext>
            </a:extLst>
          </p:cNvPr>
          <p:cNvSpPr>
            <a:spLocks/>
          </p:cNvSpPr>
          <p:nvPr/>
        </p:nvSpPr>
        <p:spPr>
          <a:xfrm>
            <a:off x="9186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E5A506-190C-C405-0B5D-39D7B1EB5C46}"/>
              </a:ext>
            </a:extLst>
          </p:cNvPr>
          <p:cNvSpPr>
            <a:spLocks/>
          </p:cNvSpPr>
          <p:nvPr/>
        </p:nvSpPr>
        <p:spPr>
          <a:xfrm>
            <a:off x="9402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54FC374-5755-3349-C830-ABFD2BBC4EE1}"/>
              </a:ext>
            </a:extLst>
          </p:cNvPr>
          <p:cNvSpPr>
            <a:spLocks/>
          </p:cNvSpPr>
          <p:nvPr/>
        </p:nvSpPr>
        <p:spPr>
          <a:xfrm>
            <a:off x="9618556" y="5082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DF9A450-33AF-0293-683F-47FD024122E0}"/>
              </a:ext>
            </a:extLst>
          </p:cNvPr>
          <p:cNvSpPr>
            <a:spLocks/>
          </p:cNvSpPr>
          <p:nvPr/>
        </p:nvSpPr>
        <p:spPr>
          <a:xfrm>
            <a:off x="875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BE10616-8ADB-DD09-F16E-06E406007D5B}"/>
              </a:ext>
            </a:extLst>
          </p:cNvPr>
          <p:cNvSpPr>
            <a:spLocks/>
          </p:cNvSpPr>
          <p:nvPr/>
        </p:nvSpPr>
        <p:spPr>
          <a:xfrm>
            <a:off x="8970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8CA020D-7673-BDA7-ABA6-551567FD3A0E}"/>
              </a:ext>
            </a:extLst>
          </p:cNvPr>
          <p:cNvSpPr>
            <a:spLocks/>
          </p:cNvSpPr>
          <p:nvPr/>
        </p:nvSpPr>
        <p:spPr>
          <a:xfrm>
            <a:off x="9186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7AAD564-E01E-2FA5-AB35-C08857BEE834}"/>
              </a:ext>
            </a:extLst>
          </p:cNvPr>
          <p:cNvSpPr>
            <a:spLocks/>
          </p:cNvSpPr>
          <p:nvPr/>
        </p:nvSpPr>
        <p:spPr>
          <a:xfrm>
            <a:off x="9402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5BAACA8-79DF-7C87-F552-C77964C392CA}"/>
              </a:ext>
            </a:extLst>
          </p:cNvPr>
          <p:cNvSpPr>
            <a:spLocks/>
          </p:cNvSpPr>
          <p:nvPr/>
        </p:nvSpPr>
        <p:spPr>
          <a:xfrm>
            <a:off x="9618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3E91F8F-201E-DCE5-5C21-6A6BFE8FA940}"/>
              </a:ext>
            </a:extLst>
          </p:cNvPr>
          <p:cNvSpPr>
            <a:spLocks/>
          </p:cNvSpPr>
          <p:nvPr/>
        </p:nvSpPr>
        <p:spPr>
          <a:xfrm>
            <a:off x="9834556" y="4650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92024E2-663B-7925-8947-F2E841DD09C2}"/>
              </a:ext>
            </a:extLst>
          </p:cNvPr>
          <p:cNvSpPr>
            <a:spLocks/>
          </p:cNvSpPr>
          <p:nvPr/>
        </p:nvSpPr>
        <p:spPr>
          <a:xfrm>
            <a:off x="9834556" y="4866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77552D1-7FB7-5893-B185-81DA4439D3C3}"/>
              </a:ext>
            </a:extLst>
          </p:cNvPr>
          <p:cNvSpPr>
            <a:spLocks/>
          </p:cNvSpPr>
          <p:nvPr/>
        </p:nvSpPr>
        <p:spPr>
          <a:xfrm>
            <a:off x="9834556" y="5082109"/>
            <a:ext cx="216000" cy="216000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80F52A4-FBE1-541A-1ADB-4072FF114D66}"/>
              </a:ext>
            </a:extLst>
          </p:cNvPr>
          <p:cNvSpPr>
            <a:spLocks/>
          </p:cNvSpPr>
          <p:nvPr/>
        </p:nvSpPr>
        <p:spPr>
          <a:xfrm>
            <a:off x="9834556" y="5298109"/>
            <a:ext cx="216000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E1D654-FC61-F31C-82C2-2FAEC81F0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C854-1E7D-E1BA-EAB1-90092AC3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13149-1A69-9BAD-7F38-7611C8AD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70F13-7381-2D6C-23D4-FC0E9C633E1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A991CD3-4D8A-0CE0-55B6-2BA2C8F6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C93D2A-671C-BA8B-E132-17F5120F6F02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Inside a pixel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1559502-235D-C744-2542-758F2CC1212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2" name="Rectangle : coins arrondis 91">
            <a:extLst>
              <a:ext uri="{FF2B5EF4-FFF2-40B4-BE49-F238E27FC236}">
                <a16:creationId xmlns:a16="http://schemas.microsoft.com/office/drawing/2014/main" id="{57D0291C-8525-4191-62FE-A9BC2476A88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0F49DED-E4C4-CA81-997E-7EBFADF255F7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78756362-9917-CAF2-7064-FF39827A7614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ECC09F6B-4C91-A27A-34C5-CD1DC46566A9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F67ED059-1856-E906-B557-3895364C7803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659342F1-FFA8-F12B-A138-7C9EB6B712D2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D504BA-0207-72C1-4BF3-92908D819A6F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20EA6-8408-835D-6303-052BF0197C19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95133A-6DB8-0285-52C5-684F74D84E9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EDD49F1-C110-CB24-8360-DC6E161F53D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C85612D-0BCC-E1DA-3C40-4C546B1D8D4D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6F0959E-34C0-3D37-3C05-2117C726F9D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670E07-87CF-3065-20F4-3F36ACAE0D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AF5A57-CB11-0EE3-700F-4FFF2CEEAFE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773270-2F33-681A-59EF-3A571AEB01D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262931D-6933-8A5B-48A6-8A6D008C901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FD56C09-51ED-A8D8-EA5E-40B4B56F056C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AB26E09-38EF-84BB-B9BB-B980970C512C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400CEF1-DA3E-3854-94F9-3F01BC4FE4DC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D1EE9C4-2256-D92D-2A4A-5CF80EBF8B68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A8075D5-BD43-B7E1-3CBA-4450EDEEB0F4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32F96F-231A-4F23-B0AB-7362617DAC97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BE79F3C-EEE7-EA5E-7544-58F25D523012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8FBBD20-AE76-CD14-E35C-3981B68F4071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83A2A4C-FEEF-7678-8D79-B6901110E32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3C71C3B-5C0D-5336-64BC-D82B10E84FEA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CE0ACF6-185A-2426-0BA6-3B1AD375236F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4C2BAD-8E9A-909E-40B0-2340860F91BD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FA752CC-82F6-8C0C-1935-8197ED08B28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16F70452-98B1-9A03-7006-EA299D40B1F6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39A0C76F-4327-6B9D-16C4-5A4A089DAC19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503310-7333-708A-E6AF-F782A6D01DFA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3608FA2-1F19-11CC-85A6-B0DADD9D2F56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259144-8DCE-A69B-C5F2-56572C7BBAAD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F953BE25-43AC-506A-BB78-1BAE25C4741A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ZoneTexte 126">
            <a:extLst>
              <a:ext uri="{FF2B5EF4-FFF2-40B4-BE49-F238E27FC236}">
                <a16:creationId xmlns:a16="http://schemas.microsoft.com/office/drawing/2014/main" id="{AD852F31-F7B9-9DDD-A6A2-9FB6B527D47F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9F8E3733-EBDC-03F6-6039-DCB2848C812B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ZoneTexte 128">
            <a:extLst>
              <a:ext uri="{FF2B5EF4-FFF2-40B4-BE49-F238E27FC236}">
                <a16:creationId xmlns:a16="http://schemas.microsoft.com/office/drawing/2014/main" id="{20555A76-8DB8-ACC2-7C8D-4C605A4201F3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DDA8E96-7CA5-BE3C-B8AB-E7747F327F14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61E248FB-B21A-05AE-5852-E98EE66608DB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3CA0FE55-1E3A-57D5-9AB5-4A69BD1CDA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pic>
        <p:nvPicPr>
          <p:cNvPr id="133" name="Image 132">
            <a:extLst>
              <a:ext uri="{FF2B5EF4-FFF2-40B4-BE49-F238E27FC236}">
                <a16:creationId xmlns:a16="http://schemas.microsoft.com/office/drawing/2014/main" id="{7149DD2F-3D6A-AB55-F935-07514A62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9" y="5414218"/>
            <a:ext cx="846629" cy="598304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DCDFB528-DCFC-A959-2223-B8DFF5C3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876" y="5029557"/>
            <a:ext cx="2234612" cy="1429864"/>
          </a:xfrm>
          <a:prstGeom prst="rect">
            <a:avLst/>
          </a:prstGeom>
        </p:spPr>
      </p:pic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C733EFA-9406-9BFB-6AD6-B51B09A01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6869"/>
            <a:ext cx="2847263" cy="11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5628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25971</TotalTime>
  <Words>1641</Words>
  <Application>Microsoft Office PowerPoint</Application>
  <PresentationFormat>Grand écran</PresentationFormat>
  <Paragraphs>465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ArialUnicodeMS</vt:lpstr>
      <vt:lpstr>Bahnschrift SemiBold</vt:lpstr>
      <vt:lpstr>Cambria Math</vt:lpstr>
      <vt:lpstr>Century Gothic</vt:lpstr>
      <vt:lpstr>FreeSans</vt:lpstr>
      <vt:lpstr>Liberation Sans</vt:lpstr>
      <vt:lpstr>Wingdings</vt:lpstr>
      <vt:lpstr>DRAFT PRES CA_IO_13-06-12</vt:lpstr>
      <vt:lpstr>1_DRAFT PRES CA_IO_13-06-12</vt:lpstr>
      <vt:lpstr>SC 19 – Machine Vision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Institut d'Optique</dc:creator>
  <cp:lastModifiedBy>Julien VILLEMEJANE</cp:lastModifiedBy>
  <cp:revision>1410</cp:revision>
  <cp:lastPrinted>2021-12-20T13:30:17Z</cp:lastPrinted>
  <dcterms:created xsi:type="dcterms:W3CDTF">2012-05-10T13:56:34Z</dcterms:created>
  <dcterms:modified xsi:type="dcterms:W3CDTF">2025-09-28T16:03:14Z</dcterms:modified>
</cp:coreProperties>
</file>